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91"/>
  </p:notesMasterIdLst>
  <p:handoutMasterIdLst>
    <p:handoutMasterId r:id="rId92"/>
  </p:handoutMasterIdLst>
  <p:sldIdLst>
    <p:sldId id="256" r:id="rId2"/>
    <p:sldId id="297" r:id="rId3"/>
    <p:sldId id="266" r:id="rId4"/>
    <p:sldId id="262" r:id="rId5"/>
    <p:sldId id="270" r:id="rId6"/>
    <p:sldId id="265" r:id="rId7"/>
    <p:sldId id="316" r:id="rId8"/>
    <p:sldId id="271" r:id="rId9"/>
    <p:sldId id="318" r:id="rId10"/>
    <p:sldId id="319" r:id="rId11"/>
    <p:sldId id="320" r:id="rId12"/>
    <p:sldId id="272" r:id="rId13"/>
    <p:sldId id="322" r:id="rId14"/>
    <p:sldId id="323" r:id="rId15"/>
    <p:sldId id="324" r:id="rId16"/>
    <p:sldId id="325" r:id="rId17"/>
    <p:sldId id="273" r:id="rId18"/>
    <p:sldId id="327" r:id="rId19"/>
    <p:sldId id="328" r:id="rId20"/>
    <p:sldId id="329" r:id="rId21"/>
    <p:sldId id="330" r:id="rId22"/>
    <p:sldId id="275" r:id="rId23"/>
    <p:sldId id="276" r:id="rId24"/>
    <p:sldId id="332" r:id="rId25"/>
    <p:sldId id="277" r:id="rId26"/>
    <p:sldId id="334" r:id="rId27"/>
    <p:sldId id="300" r:id="rId28"/>
    <p:sldId id="336" r:id="rId29"/>
    <p:sldId id="337" r:id="rId30"/>
    <p:sldId id="338" r:id="rId31"/>
    <p:sldId id="339" r:id="rId32"/>
    <p:sldId id="340" r:id="rId33"/>
    <p:sldId id="274" r:id="rId34"/>
    <p:sldId id="342" r:id="rId35"/>
    <p:sldId id="343" r:id="rId36"/>
    <p:sldId id="344" r:id="rId37"/>
    <p:sldId id="278" r:id="rId38"/>
    <p:sldId id="346" r:id="rId39"/>
    <p:sldId id="347" r:id="rId40"/>
    <p:sldId id="348" r:id="rId41"/>
    <p:sldId id="287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279" r:id="rId50"/>
    <p:sldId id="282" r:id="rId51"/>
    <p:sldId id="281" r:id="rId52"/>
    <p:sldId id="358" r:id="rId53"/>
    <p:sldId id="359" r:id="rId54"/>
    <p:sldId id="360" r:id="rId55"/>
    <p:sldId id="361" r:id="rId56"/>
    <p:sldId id="362" r:id="rId57"/>
    <p:sldId id="363" r:id="rId58"/>
    <p:sldId id="364" r:id="rId59"/>
    <p:sldId id="298" r:id="rId60"/>
    <p:sldId id="284" r:id="rId61"/>
    <p:sldId id="366" r:id="rId62"/>
    <p:sldId id="367" r:id="rId63"/>
    <p:sldId id="368" r:id="rId64"/>
    <p:sldId id="369" r:id="rId65"/>
    <p:sldId id="288" r:id="rId66"/>
    <p:sldId id="302" r:id="rId67"/>
    <p:sldId id="371" r:id="rId68"/>
    <p:sldId id="372" r:id="rId69"/>
    <p:sldId id="373" r:id="rId70"/>
    <p:sldId id="314" r:id="rId71"/>
    <p:sldId id="311" r:id="rId72"/>
    <p:sldId id="280" r:id="rId73"/>
    <p:sldId id="283" r:id="rId74"/>
    <p:sldId id="299" r:id="rId75"/>
    <p:sldId id="289" r:id="rId76"/>
    <p:sldId id="290" r:id="rId77"/>
    <p:sldId id="292" r:id="rId78"/>
    <p:sldId id="312" r:id="rId79"/>
    <p:sldId id="313" r:id="rId80"/>
    <p:sldId id="304" r:id="rId81"/>
    <p:sldId id="293" r:id="rId82"/>
    <p:sldId id="294" r:id="rId83"/>
    <p:sldId id="295" r:id="rId84"/>
    <p:sldId id="296" r:id="rId85"/>
    <p:sldId id="306" r:id="rId86"/>
    <p:sldId id="307" r:id="rId87"/>
    <p:sldId id="308" r:id="rId88"/>
    <p:sldId id="309" r:id="rId89"/>
    <p:sldId id="305" r:id="rId9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26664"/>
    <a:srgbClr val="2E8686"/>
    <a:srgbClr val="333333"/>
    <a:srgbClr val="4D4D4D"/>
    <a:srgbClr val="585858"/>
    <a:srgbClr val="5F5F5F"/>
    <a:srgbClr val="CC0099"/>
    <a:srgbClr val="3B95CD"/>
    <a:srgbClr val="9BE5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7931" autoAdjust="0"/>
    <p:restoredTop sz="99104" autoAdjust="0"/>
  </p:normalViewPr>
  <p:slideViewPr>
    <p:cSldViewPr>
      <p:cViewPr varScale="1">
        <p:scale>
          <a:sx n="69" d="100"/>
          <a:sy n="69" d="100"/>
        </p:scale>
        <p:origin x="-109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08173-36E7-4489-9DB4-70E01B425A38}" type="datetimeFigureOut">
              <a:rPr lang="fr-FR" smtClean="0"/>
              <a:pPr/>
              <a:t>11/06/2023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45452-C9B7-4AA0-B033-D979062E431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E05E0-6E2C-4B71-B9B7-C80F62E30878}" type="datetimeFigureOut">
              <a:rPr lang="fr-FR" smtClean="0"/>
              <a:pPr/>
              <a:t>11/06/2023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7B07D-1C5D-4BBC-BC58-F0823D1E5C2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33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34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36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37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38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39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40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41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42</a:t>
            </a:fld>
            <a:endParaRPr lang="fr-F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43</a:t>
            </a:fld>
            <a:endParaRPr lang="fr-F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44</a:t>
            </a:fld>
            <a:endParaRPr lang="fr-F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45</a:t>
            </a:fld>
            <a:endParaRPr lang="fr-F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46</a:t>
            </a:fld>
            <a:endParaRPr lang="fr-F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47</a:t>
            </a:fld>
            <a:endParaRPr lang="fr-F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48</a:t>
            </a:fld>
            <a:endParaRPr lang="fr-F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49</a:t>
            </a:fld>
            <a:endParaRPr lang="fr-F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50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51</a:t>
            </a:fld>
            <a:endParaRPr lang="fr-F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52</a:t>
            </a:fld>
            <a:endParaRPr lang="fr-F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53</a:t>
            </a:fld>
            <a:endParaRPr lang="fr-F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54</a:t>
            </a:fld>
            <a:endParaRPr lang="fr-F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55</a:t>
            </a:fld>
            <a:endParaRPr lang="fr-F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56</a:t>
            </a:fld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57</a:t>
            </a:fld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58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195736" y="1268761"/>
            <a:ext cx="6172200" cy="1894363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8232" y="3573016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rgbClr val="226664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 smtClean="0"/>
              <a:t>Cliquez pour modifier le style des sous-titres du masque</a:t>
            </a:r>
            <a:endParaRPr kumimoji="0" lang="en-US" dirty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63740CC-B5A7-405D-A1C0-7F5F415266A1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3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28D09-AA91-4B4E-8D01-49CD1B17944B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571D-6ACA-40A4-8630-7C2351ECB15E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7467600" cy="65293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>
            <a:lvl1pPr marL="457200" indent="-457200">
              <a:buFont typeface="+mj-lt"/>
              <a:buNone/>
              <a:defRPr b="1" u="none">
                <a:solidFill>
                  <a:srgbClr val="226664"/>
                </a:solidFill>
                <a:effectLst/>
              </a:defRPr>
            </a:lvl1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E932119-6168-4A7A-A8D0-3E5B2BBD5AE7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3200400" cy="365760"/>
          </a:xfrm>
        </p:spPr>
        <p:txBody>
          <a:bodyPr rtlCol="0"/>
          <a:lstStyle>
            <a:lvl1pPr>
              <a:defRPr sz="1600" b="1">
                <a:solidFill>
                  <a:srgbClr val="226664"/>
                </a:solidFill>
              </a:defRPr>
            </a:lvl1pPr>
          </a:lstStyle>
          <a:p>
            <a:endParaRPr lang="fr-B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2"/>
            <a:ext cx="6172200" cy="2053591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1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2C10861-5AEE-4B6E-A23F-53B59ACA3923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3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BE12-748D-4952-BFF2-51E0C81990BC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9CB0-E153-4F6F-B4A3-B889187DA995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E45840B-61EB-4456-8345-FE0E5F6872C6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1691680" y="2636912"/>
            <a:ext cx="5770984" cy="149924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1">
                  <a:shade val="63000"/>
                  <a:satMod val="165000"/>
                </a:schemeClr>
              </a:gs>
              <a:gs pos="30000">
                <a:schemeClr val="accent1">
                  <a:shade val="58000"/>
                  <a:satMod val="165000"/>
                </a:schemeClr>
              </a:gs>
              <a:gs pos="75000">
                <a:schemeClr val="accent1">
                  <a:shade val="30000"/>
                  <a:satMod val="175000"/>
                </a:schemeClr>
              </a:gs>
              <a:gs pos="100000">
                <a:schemeClr val="accent1">
                  <a:shade val="15000"/>
                  <a:satMod val="175000"/>
                </a:schemeClr>
              </a:gs>
            </a:gsLst>
            <a:lin ang="189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 anchor="ctr">
            <a:noAutofit/>
          </a:bodyPr>
          <a:lstStyle>
            <a:lvl1pPr marL="0" indent="0" algn="ctr">
              <a:buFont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>
          <a:xfrm>
            <a:off x="8129016" y="5734051"/>
            <a:ext cx="609600" cy="521208"/>
          </a:xfrm>
        </p:spPr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F86AE48-E61D-4528-A800-5158C661EB07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641ECA0-E463-4347-AD40-351A198C989E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16192D5-FB63-43A4-8103-907A1AAAEA8D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1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Relationship Id="rId9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41.png"/><Relationship Id="rId4" Type="http://schemas.openxmlformats.org/officeDocument/2006/relationships/image" Target="../media/image39.png"/><Relationship Id="rId9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phet.colorado.edu/sims/html/energy-forms-and-changes/latest/energy-forms-and-changes_en.html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phet.colorado.edu/sims/html/energy-forms-and-changes/latest/energy-forms-and-changes_en.html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5t-oA796to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Épreuve de mise en perspective didactique d’un dossier de recherche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99792" y="3212976"/>
            <a:ext cx="6172200" cy="1371600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sz="2400" dirty="0" smtClean="0"/>
              <a:t>Lydia Chabane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7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10" name="Espace réservé du contenu 9" descr=" 10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748680"/>
          </a:xfrm>
        </p:spPr>
        <p:txBody>
          <a:bodyPr/>
          <a:lstStyle/>
          <a:p>
            <a:r>
              <a:rPr lang="fr-FR" dirty="0" smtClean="0"/>
              <a:t>En physique statistique d’équilibre:</a:t>
            </a:r>
            <a:endParaRPr lang="fr-FR" dirty="0"/>
          </a:p>
        </p:txBody>
      </p:sp>
      <p:grpSp>
        <p:nvGrpSpPr>
          <p:cNvPr id="18" name="Groupe 39" descr=" 40"/>
          <p:cNvGrpSpPr/>
          <p:nvPr/>
        </p:nvGrpSpPr>
        <p:grpSpPr>
          <a:xfrm>
            <a:off x="2627784" y="3717032"/>
            <a:ext cx="2808311" cy="2592288"/>
            <a:chOff x="2267744" y="3645024"/>
            <a:chExt cx="2808312" cy="259228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3707904" y="3645024"/>
              <a:ext cx="1896" cy="13681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20" name="Rectangle à coins arrondis 19"/>
            <p:cNvSpPr/>
            <p:nvPr/>
          </p:nvSpPr>
          <p:spPr>
            <a:xfrm>
              <a:off x="2267744" y="5157192"/>
              <a:ext cx="2808312" cy="108012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Notions généralisées dans le cadre de la physique statistique hors équilibre</a:t>
              </a:r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e 24" descr=" 25"/>
          <p:cNvGrpSpPr/>
          <p:nvPr/>
        </p:nvGrpSpPr>
        <p:grpSpPr>
          <a:xfrm>
            <a:off x="395536" y="2636912"/>
            <a:ext cx="7344816" cy="792087"/>
            <a:chOff x="395536" y="2636912"/>
            <a:chExt cx="7344816" cy="792088"/>
          </a:xfrm>
        </p:grpSpPr>
        <p:grpSp>
          <p:nvGrpSpPr>
            <p:cNvPr id="5" name="Groupe 67"/>
            <p:cNvGrpSpPr/>
            <p:nvPr/>
          </p:nvGrpSpPr>
          <p:grpSpPr>
            <a:xfrm>
              <a:off x="395536" y="2636912"/>
              <a:ext cx="7344816" cy="792088"/>
              <a:chOff x="395536" y="2636912"/>
              <a:chExt cx="7344816" cy="792088"/>
            </a:xfrm>
          </p:grpSpPr>
          <p:grpSp>
            <p:nvGrpSpPr>
              <p:cNvPr id="7" name="Groupe 65"/>
              <p:cNvGrpSpPr/>
              <p:nvPr/>
            </p:nvGrpSpPr>
            <p:grpSpPr>
              <a:xfrm>
                <a:off x="3275856" y="3032956"/>
                <a:ext cx="1656184" cy="324036"/>
                <a:chOff x="3491880" y="3104964"/>
                <a:chExt cx="1656184" cy="324036"/>
              </a:xfrm>
            </p:grpSpPr>
            <p:cxnSp>
              <p:nvCxnSpPr>
                <p:cNvPr id="16" name="Connecteur droit avec flèche 15"/>
                <p:cNvCxnSpPr>
                  <a:stCxn id="12" idx="3"/>
                  <a:endCxn id="14" idx="1"/>
                </p:cNvCxnSpPr>
                <p:nvPr/>
              </p:nvCxnSpPr>
              <p:spPr>
                <a:xfrm>
                  <a:off x="3491880" y="3104964"/>
                  <a:ext cx="1656184" cy="0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Picture 5" descr="C:\Users\LENOVO\Desktop\limN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877816" y="3257550"/>
                  <a:ext cx="838200" cy="17145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Rectangle à coins arrondis 11"/>
              <p:cNvSpPr/>
              <p:nvPr/>
            </p:nvSpPr>
            <p:spPr>
              <a:xfrm>
                <a:off x="395536" y="2636912"/>
                <a:ext cx="2880320" cy="79208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b="1" dirty="0" smtClean="0">
                    <a:solidFill>
                      <a:srgbClr val="000000"/>
                    </a:solidFill>
                  </a:rPr>
                  <a:t>Ensemble microcanonique</a:t>
                </a:r>
              </a:p>
              <a:p>
                <a:pPr algn="ctr"/>
                <a:endParaRPr lang="fr-FR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" name="Groupe 63"/>
              <p:cNvGrpSpPr/>
              <p:nvPr/>
            </p:nvGrpSpPr>
            <p:grpSpPr>
              <a:xfrm>
                <a:off x="4932040" y="2636912"/>
                <a:ext cx="2808312" cy="792088"/>
                <a:chOff x="5148064" y="2708920"/>
                <a:chExt cx="2808312" cy="792088"/>
              </a:xfrm>
            </p:grpSpPr>
            <p:sp>
              <p:nvSpPr>
                <p:cNvPr id="14" name="Rectangle à coins arrondis 13"/>
                <p:cNvSpPr/>
                <p:nvPr/>
              </p:nvSpPr>
              <p:spPr>
                <a:xfrm>
                  <a:off x="5148064" y="2708920"/>
                  <a:ext cx="2808312" cy="792088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fr-FR" b="1" dirty="0" smtClean="0">
                      <a:solidFill>
                        <a:srgbClr val="000000"/>
                      </a:solidFill>
                    </a:rPr>
                    <a:t>Ensemble canonique</a:t>
                  </a:r>
                </a:p>
                <a:p>
                  <a:pPr algn="ctr"/>
                  <a:endParaRPr lang="fr-FR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580112" y="3177113"/>
                  <a:ext cx="1944216" cy="2345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5576" y="3068960"/>
              <a:ext cx="2016224" cy="243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7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10" name="Espace réservé du contenu 9" descr=" 10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748680"/>
          </a:xfrm>
        </p:spPr>
        <p:txBody>
          <a:bodyPr/>
          <a:lstStyle/>
          <a:p>
            <a:r>
              <a:rPr lang="fr-FR" dirty="0" smtClean="0"/>
              <a:t>En physique statistique d’équilibre:</a:t>
            </a:r>
            <a:endParaRPr lang="fr-FR" dirty="0"/>
          </a:p>
        </p:txBody>
      </p:sp>
      <p:grpSp>
        <p:nvGrpSpPr>
          <p:cNvPr id="3" name="Groupe 39" descr=" 40"/>
          <p:cNvGrpSpPr/>
          <p:nvPr/>
        </p:nvGrpSpPr>
        <p:grpSpPr>
          <a:xfrm>
            <a:off x="2627784" y="3717032"/>
            <a:ext cx="2808311" cy="2592288"/>
            <a:chOff x="2267744" y="3645024"/>
            <a:chExt cx="2808312" cy="2592288"/>
          </a:xfrm>
        </p:grpSpPr>
        <p:cxnSp>
          <p:nvCxnSpPr>
            <p:cNvPr id="19" name="Connecteur droit avec flèche 18"/>
            <p:cNvCxnSpPr/>
            <p:nvPr/>
          </p:nvCxnSpPr>
          <p:spPr>
            <a:xfrm flipH="1">
              <a:off x="3707904" y="3645024"/>
              <a:ext cx="1896" cy="13681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20" name="Rectangle à coins arrondis 19"/>
            <p:cNvSpPr/>
            <p:nvPr/>
          </p:nvSpPr>
          <p:spPr>
            <a:xfrm>
              <a:off x="2267744" y="5157192"/>
              <a:ext cx="2808312" cy="108012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Notions généralisées dans le cadre de la physique statistique hors équilibre</a:t>
              </a:r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1" name="Groupe 66" descr=" 67"/>
          <p:cNvGrpSpPr/>
          <p:nvPr/>
        </p:nvGrpSpPr>
        <p:grpSpPr>
          <a:xfrm>
            <a:off x="5436096" y="5195292"/>
            <a:ext cx="2592289" cy="1152128"/>
            <a:chOff x="5290022" y="5195292"/>
            <a:chExt cx="2666354" cy="1152128"/>
          </a:xfrm>
        </p:grpSpPr>
        <p:cxnSp>
          <p:nvCxnSpPr>
            <p:cNvPr id="22" name="Connecteur droit avec flèche 21"/>
            <p:cNvCxnSpPr>
              <a:endCxn id="23" idx="1"/>
            </p:cNvCxnSpPr>
            <p:nvPr/>
          </p:nvCxnSpPr>
          <p:spPr>
            <a:xfrm>
              <a:off x="5290022" y="5769260"/>
              <a:ext cx="578121" cy="20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23" name="Rectangle à coins arrondis 22"/>
            <p:cNvSpPr/>
            <p:nvPr/>
          </p:nvSpPr>
          <p:spPr>
            <a:xfrm>
              <a:off x="5868144" y="5195292"/>
              <a:ext cx="2088232" cy="11521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Notion de contrainte (conditionnement)</a:t>
              </a:r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5" name="Groupe 24" descr=" 25"/>
          <p:cNvGrpSpPr/>
          <p:nvPr/>
        </p:nvGrpSpPr>
        <p:grpSpPr>
          <a:xfrm>
            <a:off x="395536" y="2636912"/>
            <a:ext cx="7344816" cy="792087"/>
            <a:chOff x="395536" y="2636912"/>
            <a:chExt cx="7344816" cy="792088"/>
          </a:xfrm>
        </p:grpSpPr>
        <p:grpSp>
          <p:nvGrpSpPr>
            <p:cNvPr id="7" name="Groupe 67"/>
            <p:cNvGrpSpPr/>
            <p:nvPr/>
          </p:nvGrpSpPr>
          <p:grpSpPr>
            <a:xfrm>
              <a:off x="395536" y="2636912"/>
              <a:ext cx="7344816" cy="792088"/>
              <a:chOff x="395536" y="2636912"/>
              <a:chExt cx="7344816" cy="792088"/>
            </a:xfrm>
          </p:grpSpPr>
          <p:grpSp>
            <p:nvGrpSpPr>
              <p:cNvPr id="8" name="Groupe 65"/>
              <p:cNvGrpSpPr/>
              <p:nvPr/>
            </p:nvGrpSpPr>
            <p:grpSpPr>
              <a:xfrm>
                <a:off x="3275856" y="3032956"/>
                <a:ext cx="1656184" cy="324036"/>
                <a:chOff x="3491880" y="3104964"/>
                <a:chExt cx="1656184" cy="324036"/>
              </a:xfrm>
            </p:grpSpPr>
            <p:cxnSp>
              <p:nvCxnSpPr>
                <p:cNvPr id="16" name="Connecteur droit avec flèche 15"/>
                <p:cNvCxnSpPr>
                  <a:stCxn id="12" idx="3"/>
                  <a:endCxn id="14" idx="1"/>
                </p:cNvCxnSpPr>
                <p:nvPr/>
              </p:nvCxnSpPr>
              <p:spPr>
                <a:xfrm>
                  <a:off x="3491880" y="3104964"/>
                  <a:ext cx="1656184" cy="0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Picture 5" descr="C:\Users\LENOVO\Desktop\limN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877816" y="3257550"/>
                  <a:ext cx="838200" cy="17145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Rectangle à coins arrondis 11"/>
              <p:cNvSpPr/>
              <p:nvPr/>
            </p:nvSpPr>
            <p:spPr>
              <a:xfrm>
                <a:off x="395536" y="2636912"/>
                <a:ext cx="2880320" cy="79208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b="1" dirty="0" smtClean="0">
                    <a:solidFill>
                      <a:srgbClr val="000000"/>
                    </a:solidFill>
                  </a:rPr>
                  <a:t>Ensemble microcanonique</a:t>
                </a:r>
              </a:p>
              <a:p>
                <a:pPr algn="ctr"/>
                <a:endParaRPr lang="fr-FR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" name="Groupe 63"/>
              <p:cNvGrpSpPr/>
              <p:nvPr/>
            </p:nvGrpSpPr>
            <p:grpSpPr>
              <a:xfrm>
                <a:off x="4932040" y="2636912"/>
                <a:ext cx="2808312" cy="792088"/>
                <a:chOff x="5148064" y="2708920"/>
                <a:chExt cx="2808312" cy="792088"/>
              </a:xfrm>
            </p:grpSpPr>
            <p:sp>
              <p:nvSpPr>
                <p:cNvPr id="14" name="Rectangle à coins arrondis 13"/>
                <p:cNvSpPr/>
                <p:nvPr/>
              </p:nvSpPr>
              <p:spPr>
                <a:xfrm>
                  <a:off x="5148064" y="2708920"/>
                  <a:ext cx="2808312" cy="792088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fr-FR" b="1" dirty="0" smtClean="0">
                      <a:solidFill>
                        <a:srgbClr val="000000"/>
                      </a:solidFill>
                    </a:rPr>
                    <a:t>Ensemble canonique</a:t>
                  </a:r>
                </a:p>
                <a:p>
                  <a:pPr algn="ctr"/>
                  <a:endParaRPr lang="fr-FR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580112" y="3177113"/>
                  <a:ext cx="1944216" cy="2345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5576" y="3068960"/>
              <a:ext cx="2016224" cy="243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Thermodynamique stochastique : Motivation </a:t>
            </a:r>
            <a:endParaRPr lang="fr-FR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graphicFrame>
        <p:nvGraphicFramePr>
          <p:cNvPr id="10" name="Tableau 9" descr=" 10"/>
          <p:cNvGraphicFramePr>
            <a:graphicFrameLocks noGrp="1"/>
          </p:cNvGraphicFramePr>
          <p:nvPr/>
        </p:nvGraphicFramePr>
        <p:xfrm>
          <a:off x="611560" y="1628800"/>
          <a:ext cx="7776864" cy="7172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Physique statistique classique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Thermodynamiqu</a:t>
                      </a:r>
                      <a:r>
                        <a:rPr lang="fr-FR" sz="1900" baseline="0" dirty="0" smtClean="0">
                          <a:solidFill>
                            <a:schemeClr val="accent5"/>
                          </a:solidFill>
                        </a:rPr>
                        <a:t>e stochastique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2" name="Espace réservé du numéro de diapositive 3" descr=" 12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8</a:t>
            </a:r>
            <a:endParaRPr lang="fr-BE" dirty="0"/>
          </a:p>
        </p:txBody>
      </p:sp>
      <p:graphicFrame>
        <p:nvGraphicFramePr>
          <p:cNvPr id="22" name="Tableau 21" descr=" 22"/>
          <p:cNvGraphicFramePr>
            <a:graphicFrameLocks noGrp="1"/>
          </p:cNvGraphicFramePr>
          <p:nvPr/>
        </p:nvGraphicFramePr>
        <p:xfrm>
          <a:off x="611560" y="234888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Équilibre</a:t>
                      </a:r>
                      <a:r>
                        <a:rPr lang="fr-FR" sz="1800" baseline="0" dirty="0" smtClean="0"/>
                        <a:t> 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Hors</a:t>
                      </a:r>
                      <a:r>
                        <a:rPr lang="fr-FR" sz="1800" baseline="0" dirty="0" smtClean="0"/>
                        <a:t> équilibre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Thermodynamique stochastique : Motivation </a:t>
            </a:r>
            <a:endParaRPr lang="fr-FR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graphicFrame>
        <p:nvGraphicFramePr>
          <p:cNvPr id="10" name="Tableau 9" descr=" 10"/>
          <p:cNvGraphicFramePr>
            <a:graphicFrameLocks noGrp="1"/>
          </p:cNvGraphicFramePr>
          <p:nvPr/>
        </p:nvGraphicFramePr>
        <p:xfrm>
          <a:off x="611560" y="1628800"/>
          <a:ext cx="7776864" cy="7172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Physique statistique classique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Thermodynamiqu</a:t>
                      </a:r>
                      <a:r>
                        <a:rPr lang="fr-FR" sz="1900" baseline="0" dirty="0" smtClean="0">
                          <a:solidFill>
                            <a:schemeClr val="accent5"/>
                          </a:solidFill>
                        </a:rPr>
                        <a:t>e stochastique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2" name="Espace réservé du numéro de diapositive 3" descr=" 12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8</a:t>
            </a:r>
            <a:endParaRPr lang="fr-BE" dirty="0"/>
          </a:p>
        </p:txBody>
      </p:sp>
      <p:graphicFrame>
        <p:nvGraphicFramePr>
          <p:cNvPr id="22" name="Tableau 21" descr=" 22"/>
          <p:cNvGraphicFramePr>
            <a:graphicFrameLocks noGrp="1"/>
          </p:cNvGraphicFramePr>
          <p:nvPr/>
        </p:nvGraphicFramePr>
        <p:xfrm>
          <a:off x="611560" y="234888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Équilibre</a:t>
                      </a:r>
                      <a:r>
                        <a:rPr lang="fr-FR" sz="1800" baseline="0" dirty="0" smtClean="0"/>
                        <a:t> 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Hors</a:t>
                      </a:r>
                      <a:r>
                        <a:rPr lang="fr-FR" sz="1800" baseline="0" dirty="0" smtClean="0"/>
                        <a:t> équilibre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 descr=" 23"/>
          <p:cNvGraphicFramePr>
            <a:graphicFrameLocks noGrp="1"/>
          </p:cNvGraphicFramePr>
          <p:nvPr/>
        </p:nvGraphicFramePr>
        <p:xfrm>
          <a:off x="611560" y="3071821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Grand</a:t>
                      </a:r>
                      <a:r>
                        <a:rPr lang="fr-FR" sz="1800" baseline="0" dirty="0" smtClean="0"/>
                        <a:t> nombre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Nombre</a:t>
                      </a:r>
                      <a:r>
                        <a:rPr lang="fr-FR" sz="1800" baseline="0" dirty="0" smtClean="0"/>
                        <a:t> arbitraire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Thermodynamique stochastique : Motivation </a:t>
            </a:r>
            <a:endParaRPr lang="fr-FR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graphicFrame>
        <p:nvGraphicFramePr>
          <p:cNvPr id="10" name="Tableau 9" descr=" 10"/>
          <p:cNvGraphicFramePr>
            <a:graphicFrameLocks noGrp="1"/>
          </p:cNvGraphicFramePr>
          <p:nvPr/>
        </p:nvGraphicFramePr>
        <p:xfrm>
          <a:off x="611560" y="1628800"/>
          <a:ext cx="7776864" cy="7172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Physique statistique classique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Thermodynamiqu</a:t>
                      </a:r>
                      <a:r>
                        <a:rPr lang="fr-FR" sz="1900" baseline="0" dirty="0" smtClean="0">
                          <a:solidFill>
                            <a:schemeClr val="accent5"/>
                          </a:solidFill>
                        </a:rPr>
                        <a:t>e stochastique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2" name="Espace réservé du numéro de diapositive 3" descr=" 12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8</a:t>
            </a:r>
            <a:endParaRPr lang="fr-BE" dirty="0"/>
          </a:p>
        </p:txBody>
      </p:sp>
      <p:graphicFrame>
        <p:nvGraphicFramePr>
          <p:cNvPr id="8" name="Tableau 7" descr=" 21"/>
          <p:cNvGraphicFramePr>
            <a:graphicFrameLocks noGrp="1"/>
          </p:cNvGraphicFramePr>
          <p:nvPr/>
        </p:nvGraphicFramePr>
        <p:xfrm>
          <a:off x="611560" y="379190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Observables</a:t>
                      </a:r>
                      <a:r>
                        <a:rPr lang="fr-FR" sz="1800" baseline="0" dirty="0" smtClean="0"/>
                        <a:t> thermodynamiques données par leur valeurs moyennes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Observables</a:t>
                      </a:r>
                      <a:r>
                        <a:rPr lang="fr-FR" sz="1800" baseline="0" dirty="0" smtClean="0"/>
                        <a:t> thermodynamiques fluctuantes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au 21" descr=" 22"/>
          <p:cNvGraphicFramePr>
            <a:graphicFrameLocks noGrp="1"/>
          </p:cNvGraphicFramePr>
          <p:nvPr/>
        </p:nvGraphicFramePr>
        <p:xfrm>
          <a:off x="611560" y="234888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Équilibre</a:t>
                      </a:r>
                      <a:r>
                        <a:rPr lang="fr-FR" sz="1800" baseline="0" dirty="0" smtClean="0"/>
                        <a:t> 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Hors</a:t>
                      </a:r>
                      <a:r>
                        <a:rPr lang="fr-FR" sz="1800" baseline="0" dirty="0" smtClean="0"/>
                        <a:t> équilibre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 descr=" 23"/>
          <p:cNvGraphicFramePr>
            <a:graphicFrameLocks noGrp="1"/>
          </p:cNvGraphicFramePr>
          <p:nvPr/>
        </p:nvGraphicFramePr>
        <p:xfrm>
          <a:off x="611560" y="3071821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Grand</a:t>
                      </a:r>
                      <a:r>
                        <a:rPr lang="fr-FR" sz="1800" baseline="0" dirty="0" smtClean="0"/>
                        <a:t> nombre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Nombre</a:t>
                      </a:r>
                      <a:r>
                        <a:rPr lang="fr-FR" sz="1800" baseline="0" dirty="0" smtClean="0"/>
                        <a:t> arbitraire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Thermodynamique stochastique : Motivation </a:t>
            </a:r>
            <a:endParaRPr lang="fr-FR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graphicFrame>
        <p:nvGraphicFramePr>
          <p:cNvPr id="10" name="Tableau 9" descr=" 10"/>
          <p:cNvGraphicFramePr>
            <a:graphicFrameLocks noGrp="1"/>
          </p:cNvGraphicFramePr>
          <p:nvPr/>
        </p:nvGraphicFramePr>
        <p:xfrm>
          <a:off x="611560" y="1628800"/>
          <a:ext cx="7776864" cy="7172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Physique statistique classique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Thermodynamiqu</a:t>
                      </a:r>
                      <a:r>
                        <a:rPr lang="fr-FR" sz="1900" baseline="0" dirty="0" smtClean="0">
                          <a:solidFill>
                            <a:schemeClr val="accent5"/>
                          </a:solidFill>
                        </a:rPr>
                        <a:t>e stochastique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2" name="Espace réservé du numéro de diapositive 3" descr=" 12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8</a:t>
            </a:r>
            <a:endParaRPr lang="fr-BE" dirty="0"/>
          </a:p>
        </p:txBody>
      </p:sp>
      <p:graphicFrame>
        <p:nvGraphicFramePr>
          <p:cNvPr id="8" name="Tableau 7" descr=" 21"/>
          <p:cNvGraphicFramePr>
            <a:graphicFrameLocks noGrp="1"/>
          </p:cNvGraphicFramePr>
          <p:nvPr/>
        </p:nvGraphicFramePr>
        <p:xfrm>
          <a:off x="611560" y="379190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Observables</a:t>
                      </a:r>
                      <a:r>
                        <a:rPr lang="fr-FR" sz="1800" baseline="0" dirty="0" smtClean="0"/>
                        <a:t> thermodynamiques données par leur valeurs moyennes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Observables</a:t>
                      </a:r>
                      <a:r>
                        <a:rPr lang="fr-FR" sz="1800" baseline="0" dirty="0" smtClean="0"/>
                        <a:t> thermodynamiques fluctuantes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au 21" descr=" 22"/>
          <p:cNvGraphicFramePr>
            <a:graphicFrameLocks noGrp="1"/>
          </p:cNvGraphicFramePr>
          <p:nvPr/>
        </p:nvGraphicFramePr>
        <p:xfrm>
          <a:off x="611560" y="234888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Équilibre</a:t>
                      </a:r>
                      <a:r>
                        <a:rPr lang="fr-FR" sz="1800" baseline="0" dirty="0" smtClean="0"/>
                        <a:t> 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Hors</a:t>
                      </a:r>
                      <a:r>
                        <a:rPr lang="fr-FR" sz="1800" baseline="0" dirty="0" smtClean="0"/>
                        <a:t> équilibre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 descr=" 23"/>
          <p:cNvGraphicFramePr>
            <a:graphicFrameLocks noGrp="1"/>
          </p:cNvGraphicFramePr>
          <p:nvPr/>
        </p:nvGraphicFramePr>
        <p:xfrm>
          <a:off x="611560" y="3071821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Grand</a:t>
                      </a:r>
                      <a:r>
                        <a:rPr lang="fr-FR" sz="1800" baseline="0" dirty="0" smtClean="0"/>
                        <a:t> nombre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Nombre</a:t>
                      </a:r>
                      <a:r>
                        <a:rPr lang="fr-FR" sz="1800" baseline="0" dirty="0" smtClean="0"/>
                        <a:t> arbitraire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Thermodynamique stochastique : Motivation </a:t>
            </a:r>
            <a:endParaRPr lang="fr-FR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graphicFrame>
        <p:nvGraphicFramePr>
          <p:cNvPr id="10" name="Tableau 9" descr=" 10"/>
          <p:cNvGraphicFramePr>
            <a:graphicFrameLocks noGrp="1"/>
          </p:cNvGraphicFramePr>
          <p:nvPr/>
        </p:nvGraphicFramePr>
        <p:xfrm>
          <a:off x="611560" y="1628800"/>
          <a:ext cx="7776864" cy="7172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Physique statistique classique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Thermodynamiqu</a:t>
                      </a:r>
                      <a:r>
                        <a:rPr lang="fr-FR" sz="1900" baseline="0" dirty="0" smtClean="0">
                          <a:solidFill>
                            <a:schemeClr val="accent5"/>
                          </a:solidFill>
                        </a:rPr>
                        <a:t>e stochastique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2" name="Espace réservé du numéro de diapositive 3" descr=" 12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8</a:t>
            </a:r>
            <a:endParaRPr lang="fr-BE" dirty="0"/>
          </a:p>
        </p:txBody>
      </p:sp>
      <p:grpSp>
        <p:nvGrpSpPr>
          <p:cNvPr id="9" name="Groupe 15" descr=" 16"/>
          <p:cNvGrpSpPr/>
          <p:nvPr/>
        </p:nvGrpSpPr>
        <p:grpSpPr>
          <a:xfrm>
            <a:off x="5050657" y="4509120"/>
            <a:ext cx="2808311" cy="1512094"/>
            <a:chOff x="5050656" y="4509120"/>
            <a:chExt cx="2808312" cy="1512094"/>
          </a:xfrm>
        </p:grpSpPr>
        <p:sp>
          <p:nvSpPr>
            <p:cNvPr id="11" name="ZoneTexte 10"/>
            <p:cNvSpPr txBox="1"/>
            <p:nvPr/>
          </p:nvSpPr>
          <p:spPr>
            <a:xfrm>
              <a:off x="5050656" y="5097884"/>
              <a:ext cx="280831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SzPct val="80000"/>
              </a:pPr>
              <a:r>
                <a:rPr lang="fr-FR" dirty="0" smtClean="0">
                  <a:solidFill>
                    <a:srgbClr val="000000"/>
                  </a:solidFill>
                </a:rPr>
                <a:t>Grand nombre de systèmes réels avec d’importantes fluctuations thermiques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cxnSp>
          <p:nvCxnSpPr>
            <p:cNvPr id="13" name="Connecteur droit avec flèche 12"/>
            <p:cNvCxnSpPr/>
            <p:nvPr/>
          </p:nvCxnSpPr>
          <p:spPr>
            <a:xfrm>
              <a:off x="6444208" y="4509120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Tableau 7" descr=" 21"/>
          <p:cNvGraphicFramePr>
            <a:graphicFrameLocks noGrp="1"/>
          </p:cNvGraphicFramePr>
          <p:nvPr/>
        </p:nvGraphicFramePr>
        <p:xfrm>
          <a:off x="611560" y="379190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Observables</a:t>
                      </a:r>
                      <a:r>
                        <a:rPr lang="fr-FR" sz="1800" baseline="0" dirty="0" smtClean="0"/>
                        <a:t> thermodynamiques données par leur valeurs moyennes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Observables</a:t>
                      </a:r>
                      <a:r>
                        <a:rPr lang="fr-FR" sz="1800" baseline="0" dirty="0" smtClean="0"/>
                        <a:t> thermodynamiques fluctuantes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au 21" descr=" 22"/>
          <p:cNvGraphicFramePr>
            <a:graphicFrameLocks noGrp="1"/>
          </p:cNvGraphicFramePr>
          <p:nvPr/>
        </p:nvGraphicFramePr>
        <p:xfrm>
          <a:off x="611560" y="234888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Équilibre</a:t>
                      </a:r>
                      <a:r>
                        <a:rPr lang="fr-FR" sz="1800" baseline="0" dirty="0" smtClean="0"/>
                        <a:t> 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Hors</a:t>
                      </a:r>
                      <a:r>
                        <a:rPr lang="fr-FR" sz="1800" baseline="0" dirty="0" smtClean="0"/>
                        <a:t> équilibre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au 6" descr=" 23"/>
          <p:cNvGraphicFramePr>
            <a:graphicFrameLocks noGrp="1"/>
          </p:cNvGraphicFramePr>
          <p:nvPr/>
        </p:nvGraphicFramePr>
        <p:xfrm>
          <a:off x="611560" y="3071821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Grand</a:t>
                      </a:r>
                      <a:r>
                        <a:rPr lang="fr-FR" sz="1800" baseline="0" dirty="0" smtClean="0"/>
                        <a:t> nombre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Nombre</a:t>
                      </a:r>
                      <a:r>
                        <a:rPr lang="fr-FR" sz="1800" baseline="0" dirty="0" smtClean="0"/>
                        <a:t> arbitraire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fr-FR" dirty="0" smtClean="0"/>
              <a:t>1.	Cadre mathématique</a:t>
            </a:r>
            <a:endParaRPr lang="fr-FR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fr-FR" dirty="0" smtClean="0"/>
              <a:t>1.	Cadre mathématique</a:t>
            </a:r>
            <a:endParaRPr lang="fr-FR" dirty="0"/>
          </a:p>
        </p:txBody>
      </p:sp>
      <p:pic>
        <p:nvPicPr>
          <p:cNvPr id="7" name="Picture 5" descr=" 41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4" y="2708920"/>
            <a:ext cx="1096736" cy="864095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fr-FR" dirty="0" smtClean="0"/>
              <a:t>1.	Cadre mathématique</a:t>
            </a:r>
            <a:endParaRPr lang="fr-FR" dirty="0"/>
          </a:p>
        </p:txBody>
      </p:sp>
      <p:pic>
        <p:nvPicPr>
          <p:cNvPr id="7" name="Picture 5" descr=" 41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4" y="2708920"/>
            <a:ext cx="1096736" cy="864095"/>
          </a:xfrm>
          <a:prstGeom prst="rect">
            <a:avLst/>
          </a:prstGeom>
          <a:noFill/>
        </p:spPr>
      </p:pic>
      <p:pic>
        <p:nvPicPr>
          <p:cNvPr id="8" name="Picture 7" descr=" 41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2420888"/>
            <a:ext cx="1152128" cy="1152128"/>
          </a:xfrm>
          <a:prstGeom prst="rect">
            <a:avLst/>
          </a:prstGeom>
          <a:noFill/>
        </p:spPr>
      </p:pic>
      <p:pic>
        <p:nvPicPr>
          <p:cNvPr id="10" name="Picture 9" descr=" 410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3" y="2348880"/>
            <a:ext cx="2524125" cy="476251"/>
          </a:xfrm>
          <a:prstGeom prst="rect">
            <a:avLst/>
          </a:prstGeom>
          <a:noFill/>
        </p:spPr>
      </p:pic>
      <p:pic>
        <p:nvPicPr>
          <p:cNvPr id="11" name="Picture 10" descr=" 410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9832" y="3501009"/>
            <a:ext cx="2533650" cy="409575"/>
          </a:xfrm>
          <a:prstGeom prst="rect">
            <a:avLst/>
          </a:prstGeom>
          <a:noFill/>
        </p:spPr>
      </p:pic>
      <p:sp>
        <p:nvSpPr>
          <p:cNvPr id="12" name="ZoneTexte 11" descr=" 37"/>
          <p:cNvSpPr txBox="1"/>
          <p:nvPr/>
        </p:nvSpPr>
        <p:spPr>
          <a:xfrm>
            <a:off x="3628933" y="4221088"/>
            <a:ext cx="159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Aléatoirement</a:t>
            </a:r>
            <a:endParaRPr lang="fr-FR" b="1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2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594529"/>
            <a:ext cx="74888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2400" b="1" dirty="0" smtClean="0">
                <a:solidFill>
                  <a:srgbClr val="226664"/>
                </a:solidFill>
              </a:rPr>
              <a:t>Mon parcours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Scolaire et professionnel</a:t>
            </a:r>
          </a:p>
          <a:p>
            <a:pPr marL="400050" indent="-400050"/>
            <a:endParaRPr lang="fr-FR" sz="2400" b="1" dirty="0" smtClean="0">
              <a:solidFill>
                <a:srgbClr val="226664"/>
              </a:solidFill>
            </a:endParaRPr>
          </a:p>
          <a:p>
            <a:pPr marL="514350" indent="-514350">
              <a:buFont typeface="+mj-lt"/>
              <a:buAutoNum type="romanUcPeriod" startAt="2"/>
            </a:pPr>
            <a:r>
              <a:rPr lang="fr-FR" sz="2400" b="1" dirty="0" smtClean="0">
                <a:solidFill>
                  <a:srgbClr val="226664"/>
                </a:solidFill>
              </a:rPr>
              <a:t>Mes travaux de recherche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Présentation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Mise en perspective didactique</a:t>
            </a:r>
          </a:p>
          <a:p>
            <a:pPr marL="400050" indent="-400050">
              <a:buFont typeface="+mj-lt"/>
              <a:buAutoNum type="romanUcPeriod" startAt="2"/>
            </a:pPr>
            <a:endParaRPr lang="fr-FR" sz="2400" b="1" dirty="0" smtClean="0">
              <a:solidFill>
                <a:srgbClr val="226664"/>
              </a:solidFill>
            </a:endParaRPr>
          </a:p>
          <a:p>
            <a:pPr marL="514350" indent="-514350">
              <a:buFont typeface="+mj-lt"/>
              <a:buAutoNum type="romanUcPeriod" startAt="3"/>
            </a:pPr>
            <a:r>
              <a:rPr lang="fr-FR" sz="2400" b="1" dirty="0" smtClean="0">
                <a:solidFill>
                  <a:srgbClr val="226664"/>
                </a:solidFill>
              </a:rPr>
              <a:t> Ma mission doctorale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Présentation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Mise en perspective didactique</a:t>
            </a:r>
          </a:p>
          <a:p>
            <a:pPr marL="857250" lvl="1" indent="-400050"/>
            <a:endParaRPr lang="fr-FR" sz="2400" b="1" dirty="0" smtClean="0">
              <a:solidFill>
                <a:srgbClr val="226664"/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endParaRPr lang="fr-FR" sz="2400" b="1" dirty="0" smtClean="0">
              <a:solidFill>
                <a:srgbClr val="226664"/>
              </a:solidFill>
            </a:endParaRPr>
          </a:p>
          <a:p>
            <a:pPr marL="914400" lvl="1" indent="-457200"/>
            <a:endParaRPr lang="fr-FR" sz="2400" b="1" dirty="0" smtClean="0">
              <a:solidFill>
                <a:srgbClr val="226664"/>
              </a:solidFill>
            </a:endParaRPr>
          </a:p>
          <a:p>
            <a:pPr marL="914400" lvl="1" indent="-457200"/>
            <a:endParaRPr lang="fr-FR" sz="2400" b="1" dirty="0" smtClean="0">
              <a:solidFill>
                <a:srgbClr val="226664"/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fr-FR" dirty="0" smtClean="0"/>
              <a:t>1.	Cadre mathématique</a:t>
            </a:r>
            <a:endParaRPr lang="fr-FR" dirty="0"/>
          </a:p>
        </p:txBody>
      </p:sp>
      <p:pic>
        <p:nvPicPr>
          <p:cNvPr id="7" name="Picture 5" descr=" 41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4" y="2708920"/>
            <a:ext cx="1096736" cy="864095"/>
          </a:xfrm>
          <a:prstGeom prst="rect">
            <a:avLst/>
          </a:prstGeom>
          <a:noFill/>
        </p:spPr>
      </p:pic>
      <p:pic>
        <p:nvPicPr>
          <p:cNvPr id="8" name="Picture 7" descr=" 41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2420888"/>
            <a:ext cx="1152128" cy="1152128"/>
          </a:xfrm>
          <a:prstGeom prst="rect">
            <a:avLst/>
          </a:prstGeom>
          <a:noFill/>
        </p:spPr>
      </p:pic>
      <p:pic>
        <p:nvPicPr>
          <p:cNvPr id="10" name="Picture 9" descr=" 410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3" y="2348880"/>
            <a:ext cx="2524125" cy="476251"/>
          </a:xfrm>
          <a:prstGeom prst="rect">
            <a:avLst/>
          </a:prstGeom>
          <a:noFill/>
        </p:spPr>
      </p:pic>
      <p:pic>
        <p:nvPicPr>
          <p:cNvPr id="11" name="Picture 10" descr=" 410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9832" y="3501009"/>
            <a:ext cx="2533650" cy="409575"/>
          </a:xfrm>
          <a:prstGeom prst="rect">
            <a:avLst/>
          </a:prstGeom>
          <a:noFill/>
        </p:spPr>
      </p:pic>
      <p:sp>
        <p:nvSpPr>
          <p:cNvPr id="12" name="ZoneTexte 11" descr=" 37"/>
          <p:cNvSpPr txBox="1"/>
          <p:nvPr/>
        </p:nvSpPr>
        <p:spPr>
          <a:xfrm>
            <a:off x="3628933" y="4221088"/>
            <a:ext cx="159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Aléatoirement</a:t>
            </a:r>
            <a:endParaRPr lang="fr-FR" b="1" dirty="0"/>
          </a:p>
        </p:txBody>
      </p:sp>
      <p:pic>
        <p:nvPicPr>
          <p:cNvPr id="13" name="Picture 15" descr=" 411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70" y="4941170"/>
            <a:ext cx="441007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Ellipse 13" descr=" 13"/>
          <p:cNvSpPr/>
          <p:nvPr/>
        </p:nvSpPr>
        <p:spPr>
          <a:xfrm>
            <a:off x="2267744" y="3717033"/>
            <a:ext cx="432047" cy="4320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+</a:t>
            </a:r>
            <a:endParaRPr lang="fr-FR" sz="2000" b="1" dirty="0"/>
          </a:p>
        </p:txBody>
      </p:sp>
      <p:sp>
        <p:nvSpPr>
          <p:cNvPr id="15" name="Ellipse 14" descr=" 15"/>
          <p:cNvSpPr/>
          <p:nvPr/>
        </p:nvSpPr>
        <p:spPr>
          <a:xfrm>
            <a:off x="5940153" y="3717033"/>
            <a:ext cx="432047" cy="4320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-</a:t>
            </a:r>
            <a:endParaRPr lang="fr-FR" sz="2400" b="1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fr-FR" dirty="0" smtClean="0"/>
              <a:t>1.	Cadre mathématique</a:t>
            </a:r>
            <a:endParaRPr lang="fr-FR" dirty="0"/>
          </a:p>
        </p:txBody>
      </p:sp>
      <p:pic>
        <p:nvPicPr>
          <p:cNvPr id="7" name="Picture 5" descr=" 41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4" y="2708920"/>
            <a:ext cx="1096736" cy="864095"/>
          </a:xfrm>
          <a:prstGeom prst="rect">
            <a:avLst/>
          </a:prstGeom>
          <a:noFill/>
        </p:spPr>
      </p:pic>
      <p:pic>
        <p:nvPicPr>
          <p:cNvPr id="8" name="Picture 7" descr=" 410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2420888"/>
            <a:ext cx="1152128" cy="1152128"/>
          </a:xfrm>
          <a:prstGeom prst="rect">
            <a:avLst/>
          </a:prstGeom>
          <a:noFill/>
        </p:spPr>
      </p:pic>
      <p:pic>
        <p:nvPicPr>
          <p:cNvPr id="10" name="Picture 9" descr=" 410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3" y="2348880"/>
            <a:ext cx="2524125" cy="476251"/>
          </a:xfrm>
          <a:prstGeom prst="rect">
            <a:avLst/>
          </a:prstGeom>
          <a:noFill/>
        </p:spPr>
      </p:pic>
      <p:pic>
        <p:nvPicPr>
          <p:cNvPr id="11" name="Picture 10" descr=" 410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9832" y="3501009"/>
            <a:ext cx="2533650" cy="409575"/>
          </a:xfrm>
          <a:prstGeom prst="rect">
            <a:avLst/>
          </a:prstGeom>
          <a:noFill/>
        </p:spPr>
      </p:pic>
      <p:sp>
        <p:nvSpPr>
          <p:cNvPr id="12" name="ZoneTexte 11" descr=" 37"/>
          <p:cNvSpPr txBox="1"/>
          <p:nvPr/>
        </p:nvSpPr>
        <p:spPr>
          <a:xfrm>
            <a:off x="3628933" y="4221088"/>
            <a:ext cx="159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Aléatoirement</a:t>
            </a:r>
            <a:endParaRPr lang="fr-FR" b="1" dirty="0"/>
          </a:p>
        </p:txBody>
      </p:sp>
      <p:pic>
        <p:nvPicPr>
          <p:cNvPr id="13" name="Picture 15" descr=" 411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70" y="4941170"/>
            <a:ext cx="441007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Ellipse 13" descr=" 13"/>
          <p:cNvSpPr/>
          <p:nvPr/>
        </p:nvSpPr>
        <p:spPr>
          <a:xfrm>
            <a:off x="2267744" y="3717033"/>
            <a:ext cx="432047" cy="4320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+</a:t>
            </a:r>
            <a:endParaRPr lang="fr-FR" sz="2000" b="1" dirty="0"/>
          </a:p>
        </p:txBody>
      </p:sp>
      <p:sp>
        <p:nvSpPr>
          <p:cNvPr id="15" name="Ellipse 14" descr=" 15"/>
          <p:cNvSpPr/>
          <p:nvPr/>
        </p:nvSpPr>
        <p:spPr>
          <a:xfrm>
            <a:off x="5940153" y="3717033"/>
            <a:ext cx="432047" cy="43204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-</a:t>
            </a:r>
            <a:endParaRPr lang="fr-FR" sz="2400" b="1" dirty="0"/>
          </a:p>
        </p:txBody>
      </p:sp>
      <p:pic>
        <p:nvPicPr>
          <p:cNvPr id="16" name="Picture 3" descr=" 205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68" y="5373215"/>
            <a:ext cx="7743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10</a:t>
            </a:r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fr-FR" dirty="0" smtClean="0"/>
              <a:t>2.	Modélisation par un processus de Markov</a:t>
            </a:r>
            <a:endParaRPr lang="fr-FR" dirty="0"/>
          </a:p>
        </p:txBody>
      </p:sp>
      <p:pic>
        <p:nvPicPr>
          <p:cNvPr id="5124" name="Picture 4" descr="D:\Docs\Work\Agreg_de_la_mort\Dossier_didactique\Courbes\fig_transition_c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429001"/>
            <a:ext cx="5101979" cy="1747494"/>
          </a:xfrm>
          <a:prstGeom prst="rect">
            <a:avLst/>
          </a:prstGeom>
          <a:noFill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578" y="5733256"/>
            <a:ext cx="71913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850" y="2420888"/>
            <a:ext cx="74485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pic>
        <p:nvPicPr>
          <p:cNvPr id="6146" name="Picture 2" descr=" 614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2396562"/>
            <a:ext cx="7786688" cy="52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7" descr=" 12"/>
          <p:cNvSpPr txBox="1">
            <a:spLocks/>
          </p:cNvSpPr>
          <p:nvPr/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lang="fr-FR" sz="2400" b="1" dirty="0" smtClean="0">
                <a:solidFill>
                  <a:srgbClr val="226664"/>
                </a:solidFill>
              </a:rPr>
              <a:t>3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66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	Notion de trajectoire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22666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3" descr="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3212976"/>
            <a:ext cx="5550248" cy="1944216"/>
          </a:xfrm>
          <a:prstGeom prst="rect">
            <a:avLst/>
          </a:prstGeom>
          <a:noFill/>
        </p:spPr>
      </p:pic>
      <p:sp>
        <p:nvSpPr>
          <p:cNvPr id="7" name="Espace réservé du numéro de diapositive 3" descr=" 7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11</a:t>
            </a:r>
            <a:endParaRPr lang="fr-BE" dirty="0"/>
          </a:p>
        </p:txBody>
      </p:sp>
      <p:sp>
        <p:nvSpPr>
          <p:cNvPr id="8" name="ZoneTexte 7" descr=" 8"/>
          <p:cNvSpPr txBox="1"/>
          <p:nvPr/>
        </p:nvSpPr>
        <p:spPr>
          <a:xfrm>
            <a:off x="2852652" y="5219908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Sitka Banner" pitchFamily="2" charset="0"/>
                <a:ea typeface="Source Serif Pro" pitchFamily="18" charset="0"/>
              </a:rPr>
              <a:t>En rouge: un exemple de trajectoire [z]</a:t>
            </a:r>
            <a:endParaRPr lang="fr-FR" b="1" dirty="0">
              <a:solidFill>
                <a:srgbClr val="FF0000"/>
              </a:solidFill>
              <a:latin typeface="Sitka Banner" pitchFamily="2" charset="0"/>
              <a:ea typeface="Source Serif Pro" pitchFamily="18" charset="0"/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pic>
        <p:nvPicPr>
          <p:cNvPr id="6146" name="Picture 2" descr=" 6146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2396562"/>
            <a:ext cx="7786688" cy="52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7" descr=" 12"/>
          <p:cNvSpPr txBox="1">
            <a:spLocks/>
          </p:cNvSpPr>
          <p:nvPr/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lang="fr-FR" sz="2400" b="1" dirty="0" smtClean="0">
                <a:solidFill>
                  <a:srgbClr val="226664"/>
                </a:solidFill>
              </a:rPr>
              <a:t>3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66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	Notion de trajectoire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22666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3" descr="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3212976"/>
            <a:ext cx="5550248" cy="1944216"/>
          </a:xfrm>
          <a:prstGeom prst="rect">
            <a:avLst/>
          </a:prstGeom>
          <a:noFill/>
        </p:spPr>
      </p:pic>
      <p:sp>
        <p:nvSpPr>
          <p:cNvPr id="7" name="Espace réservé du numéro de diapositive 3" descr=" 7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11</a:t>
            </a:r>
            <a:endParaRPr lang="fr-BE" dirty="0"/>
          </a:p>
        </p:txBody>
      </p:sp>
      <p:sp>
        <p:nvSpPr>
          <p:cNvPr id="8" name="ZoneTexte 7" descr=" 8"/>
          <p:cNvSpPr txBox="1"/>
          <p:nvPr/>
        </p:nvSpPr>
        <p:spPr>
          <a:xfrm>
            <a:off x="2852652" y="5219908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Sitka Banner" pitchFamily="2" charset="0"/>
                <a:ea typeface="Source Serif Pro" pitchFamily="18" charset="0"/>
              </a:rPr>
              <a:t>En rouge: un exemple de trajectoire [z]</a:t>
            </a:r>
            <a:endParaRPr lang="fr-FR" b="1" dirty="0">
              <a:solidFill>
                <a:srgbClr val="FF0000"/>
              </a:solidFill>
              <a:latin typeface="Sitka Banner" pitchFamily="2" charset="0"/>
              <a:ea typeface="Source Serif Pro" pitchFamily="18" charset="0"/>
            </a:endParaRPr>
          </a:p>
        </p:txBody>
      </p:sp>
      <p:pic>
        <p:nvPicPr>
          <p:cNvPr id="9" name="Picture 1" descr=" 4300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9" y="6030888"/>
            <a:ext cx="4176449" cy="27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12" name="Espace réservé du contenu 7" descr=" 12"/>
          <p:cNvSpPr txBox="1">
            <a:spLocks/>
          </p:cNvSpPr>
          <p:nvPr/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lang="fr-FR" sz="2400" b="1" dirty="0" smtClean="0">
                <a:solidFill>
                  <a:srgbClr val="226664"/>
                </a:solidFill>
              </a:rPr>
              <a:t>4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66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	Exemple de grandeur fluctuante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22666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Espace réservé du numéro de diapositive 3" descr=" 11"/>
          <p:cNvSpPr>
            <a:spLocks noGrp="1"/>
          </p:cNvSpPr>
          <p:nvPr>
            <p:ph type="sldNum" sz="quarter" idx="15"/>
          </p:nvPr>
        </p:nvSpPr>
        <p:spPr>
          <a:xfrm>
            <a:off x="8126164" y="5733256"/>
            <a:ext cx="609600" cy="521208"/>
          </a:xfrm>
        </p:spPr>
        <p:txBody>
          <a:bodyPr/>
          <a:lstStyle/>
          <a:p>
            <a:r>
              <a:rPr lang="fr-BE" smtClean="0"/>
              <a:t>12</a:t>
            </a:r>
            <a:endParaRPr lang="fr-BE" dirty="0"/>
          </a:p>
        </p:txBody>
      </p:sp>
      <p:grpSp>
        <p:nvGrpSpPr>
          <p:cNvPr id="27" name="Groupe 26" descr=" 27"/>
          <p:cNvGrpSpPr/>
          <p:nvPr/>
        </p:nvGrpSpPr>
        <p:grpSpPr>
          <a:xfrm>
            <a:off x="1475656" y="3284984"/>
            <a:ext cx="5832648" cy="2088232"/>
            <a:chOff x="1187624" y="2806227"/>
            <a:chExt cx="6309291" cy="2425044"/>
          </a:xfrm>
        </p:grpSpPr>
        <p:pic>
          <p:nvPicPr>
            <p:cNvPr id="16" name="Picture 2" descr="D:\Docs\Work\Agreg_de_la_mort\Dossier_didactique\Courbes\fig_g_etat_toymodel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87624" y="2806227"/>
              <a:ext cx="6309291" cy="1944216"/>
            </a:xfrm>
            <a:prstGeom prst="rect">
              <a:avLst/>
            </a:prstGeom>
            <a:noFill/>
          </p:spPr>
        </p:pic>
        <p:sp>
          <p:nvSpPr>
            <p:cNvPr id="19" name="ZoneTexte 18"/>
            <p:cNvSpPr txBox="1"/>
            <p:nvPr/>
          </p:nvSpPr>
          <p:spPr>
            <a:xfrm>
              <a:off x="2542658" y="4729538"/>
              <a:ext cx="629789" cy="428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Jour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278962" y="4729538"/>
              <a:ext cx="643661" cy="428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Nuit</a:t>
              </a:r>
              <a:endParaRPr lang="fr-FR" dirty="0"/>
            </a:p>
          </p:txBody>
        </p:sp>
        <p:cxnSp>
          <p:nvCxnSpPr>
            <p:cNvPr id="25" name="Connecteur droit 24"/>
            <p:cNvCxnSpPr/>
            <p:nvPr/>
          </p:nvCxnSpPr>
          <p:spPr>
            <a:xfrm>
              <a:off x="1430589" y="5231271"/>
              <a:ext cx="58326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 descr=" 26"/>
          <p:cNvSpPr txBox="1"/>
          <p:nvPr/>
        </p:nvSpPr>
        <p:spPr>
          <a:xfrm>
            <a:off x="827584" y="2132856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Nous voulons savoir si le chat :</a:t>
            </a:r>
          </a:p>
          <a:p>
            <a:pPr>
              <a:buFontTx/>
              <a:buChar char="-"/>
            </a:pPr>
            <a:r>
              <a:rPr lang="fr-FR" dirty="0" smtClean="0">
                <a:solidFill>
                  <a:srgbClr val="000000"/>
                </a:solidFill>
              </a:rPr>
              <a:t> s’endort plus qu’il ne se réveille le jour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- se réveille plus qu’il ne s’endort la nuit</a:t>
            </a:r>
            <a:endParaRPr lang="fr-FR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12" name="Espace réservé du contenu 7" descr=" 12"/>
          <p:cNvSpPr txBox="1">
            <a:spLocks/>
          </p:cNvSpPr>
          <p:nvPr/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lang="fr-FR" sz="2400" b="1" dirty="0" smtClean="0">
                <a:solidFill>
                  <a:srgbClr val="226664"/>
                </a:solidFill>
              </a:rPr>
              <a:t>4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66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	Exemple de grandeur fluctuante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22666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4" descr=" 7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27783" y="5758553"/>
            <a:ext cx="4752528" cy="69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numéro de diapositive 3" descr=" 11"/>
          <p:cNvSpPr>
            <a:spLocks noGrp="1"/>
          </p:cNvSpPr>
          <p:nvPr>
            <p:ph type="sldNum" sz="quarter" idx="15"/>
          </p:nvPr>
        </p:nvSpPr>
        <p:spPr>
          <a:xfrm>
            <a:off x="8126164" y="5733256"/>
            <a:ext cx="609600" cy="521208"/>
          </a:xfrm>
        </p:spPr>
        <p:txBody>
          <a:bodyPr/>
          <a:lstStyle/>
          <a:p>
            <a:r>
              <a:rPr lang="fr-BE" smtClean="0"/>
              <a:t>12</a:t>
            </a:r>
            <a:endParaRPr lang="fr-BE" dirty="0"/>
          </a:p>
        </p:txBody>
      </p:sp>
      <p:sp>
        <p:nvSpPr>
          <p:cNvPr id="14" name="ZoneTexte 13" descr=" 23"/>
          <p:cNvSpPr txBox="1"/>
          <p:nvPr/>
        </p:nvSpPr>
        <p:spPr>
          <a:xfrm>
            <a:off x="611560" y="5686545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Observable </a:t>
            </a:r>
            <a:endParaRPr lang="fr-FR" b="1" dirty="0"/>
          </a:p>
        </p:txBody>
      </p:sp>
      <p:grpSp>
        <p:nvGrpSpPr>
          <p:cNvPr id="3" name="Groupe 26" descr=" 27"/>
          <p:cNvGrpSpPr/>
          <p:nvPr/>
        </p:nvGrpSpPr>
        <p:grpSpPr>
          <a:xfrm>
            <a:off x="1475656" y="3284984"/>
            <a:ext cx="5832648" cy="2088232"/>
            <a:chOff x="1187624" y="2806227"/>
            <a:chExt cx="6309291" cy="2425044"/>
          </a:xfrm>
        </p:grpSpPr>
        <p:pic>
          <p:nvPicPr>
            <p:cNvPr id="16" name="Picture 2" descr="D:\Docs\Work\Agreg_de_la_mort\Dossier_didactique\Courbes\fig_g_etat_toymode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87624" y="2806227"/>
              <a:ext cx="6309291" cy="1944216"/>
            </a:xfrm>
            <a:prstGeom prst="rect">
              <a:avLst/>
            </a:prstGeom>
            <a:noFill/>
          </p:spPr>
        </p:pic>
        <p:sp>
          <p:nvSpPr>
            <p:cNvPr id="19" name="ZoneTexte 18"/>
            <p:cNvSpPr txBox="1"/>
            <p:nvPr/>
          </p:nvSpPr>
          <p:spPr>
            <a:xfrm>
              <a:off x="2542658" y="4729538"/>
              <a:ext cx="629789" cy="428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Jour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278962" y="4729538"/>
              <a:ext cx="643661" cy="428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Nuit</a:t>
              </a:r>
              <a:endParaRPr lang="fr-FR" dirty="0"/>
            </a:p>
          </p:txBody>
        </p:sp>
        <p:cxnSp>
          <p:nvCxnSpPr>
            <p:cNvPr id="25" name="Connecteur droit 24"/>
            <p:cNvCxnSpPr/>
            <p:nvPr/>
          </p:nvCxnSpPr>
          <p:spPr>
            <a:xfrm>
              <a:off x="1430589" y="5231271"/>
              <a:ext cx="58326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 descr=" 26"/>
          <p:cNvSpPr txBox="1"/>
          <p:nvPr/>
        </p:nvSpPr>
        <p:spPr>
          <a:xfrm>
            <a:off x="827584" y="2132856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Nous voulons savoir si le chat :</a:t>
            </a:r>
          </a:p>
          <a:p>
            <a:pPr>
              <a:buFontTx/>
              <a:buChar char="-"/>
            </a:pPr>
            <a:r>
              <a:rPr lang="fr-FR" dirty="0" smtClean="0">
                <a:solidFill>
                  <a:srgbClr val="000000"/>
                </a:solidFill>
              </a:rPr>
              <a:t> s’endort plus qu’il ne se réveille le jour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- se réveille plus qu’il ne s’endort la nuit</a:t>
            </a:r>
            <a:endParaRPr lang="fr-FR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652932"/>
          </a:xfrm>
        </p:spPr>
        <p:txBody>
          <a:bodyPr/>
          <a:lstStyle/>
          <a:p>
            <a:r>
              <a:rPr lang="fr-FR" dirty="0" smtClean="0"/>
              <a:t>Et en physique ?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107504" y="5229200"/>
            <a:ext cx="3672408" cy="576064"/>
          </a:xfrm>
        </p:spPr>
        <p:txBody>
          <a:bodyPr>
            <a:normAutofit/>
          </a:bodyPr>
          <a:lstStyle/>
          <a:p>
            <a:pPr>
              <a:buChar char=" "/>
            </a:pPr>
            <a:r>
              <a:rPr lang="fr-FR" sz="1800" smtClean="0"/>
              <a:t>                             </a:t>
            </a:r>
            <a:endParaRPr lang="fr-FR" sz="18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13</a:t>
            </a:r>
            <a:endParaRPr lang="fr-BE" dirty="0"/>
          </a:p>
        </p:txBody>
      </p: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2" cstate="print"/>
          <a:srcRect b="50054"/>
          <a:stretch>
            <a:fillRect/>
          </a:stretch>
        </p:blipFill>
        <p:spPr bwMode="auto">
          <a:xfrm>
            <a:off x="4716016" y="1988840"/>
            <a:ext cx="3426958" cy="1872208"/>
          </a:xfrm>
          <a:prstGeom prst="rect">
            <a:avLst/>
          </a:prstGeom>
          <a:noFill/>
        </p:spPr>
      </p:pic>
      <p:sp>
        <p:nvSpPr>
          <p:cNvPr id="25" name="Espace réservé du pied de page 4" descr=" 2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pic>
        <p:nvPicPr>
          <p:cNvPr id="1028" name="Picture 4" descr=" 10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340768"/>
            <a:ext cx="2886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652932"/>
          </a:xfrm>
        </p:spPr>
        <p:txBody>
          <a:bodyPr/>
          <a:lstStyle/>
          <a:p>
            <a:r>
              <a:rPr lang="fr-FR" dirty="0" smtClean="0"/>
              <a:t>Et en physique ?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107504" y="5229200"/>
            <a:ext cx="3672408" cy="576064"/>
          </a:xfrm>
        </p:spPr>
        <p:txBody>
          <a:bodyPr>
            <a:normAutofit/>
          </a:bodyPr>
          <a:lstStyle/>
          <a:p>
            <a:pPr>
              <a:buChar char=" "/>
            </a:pPr>
            <a:r>
              <a:rPr lang="fr-FR" sz="1800" smtClean="0"/>
              <a:t>                             </a:t>
            </a:r>
            <a:endParaRPr lang="fr-FR" sz="18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13</a:t>
            </a:r>
            <a:endParaRPr lang="fr-BE" dirty="0"/>
          </a:p>
        </p:txBody>
      </p:sp>
      <p:cxnSp>
        <p:nvCxnSpPr>
          <p:cNvPr id="9" name="Connecteur droit 8" descr=" 17"/>
          <p:cNvCxnSpPr/>
          <p:nvPr/>
        </p:nvCxnSpPr>
        <p:spPr>
          <a:xfrm>
            <a:off x="971600" y="4005064"/>
            <a:ext cx="640871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2" cstate="print"/>
          <a:srcRect b="50054"/>
          <a:stretch>
            <a:fillRect/>
          </a:stretch>
        </p:blipFill>
        <p:spPr bwMode="auto">
          <a:xfrm>
            <a:off x="4716016" y="1988840"/>
            <a:ext cx="3426958" cy="1872208"/>
          </a:xfrm>
          <a:prstGeom prst="rect">
            <a:avLst/>
          </a:prstGeom>
          <a:noFill/>
        </p:spPr>
      </p:pic>
      <p:pic>
        <p:nvPicPr>
          <p:cNvPr id="8" name="Picture 3" descr=" 1027"/>
          <p:cNvPicPr>
            <a:picLocks noChangeAspect="1" noChangeArrowheads="1"/>
          </p:cNvPicPr>
          <p:nvPr/>
        </p:nvPicPr>
        <p:blipFill>
          <a:blip r:embed="rId2" cstate="print"/>
          <a:srcRect t="50011"/>
          <a:stretch>
            <a:fillRect/>
          </a:stretch>
        </p:blipFill>
        <p:spPr bwMode="auto">
          <a:xfrm>
            <a:off x="683568" y="1892399"/>
            <a:ext cx="3600400" cy="1968649"/>
          </a:xfrm>
          <a:prstGeom prst="rect">
            <a:avLst/>
          </a:prstGeom>
          <a:noFill/>
        </p:spPr>
      </p:pic>
      <p:sp>
        <p:nvSpPr>
          <p:cNvPr id="25" name="Espace réservé du pied de page 4" descr=" 2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pic>
        <p:nvPicPr>
          <p:cNvPr id="1028" name="Picture 4" descr=" 102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340768"/>
            <a:ext cx="2886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652932"/>
          </a:xfrm>
        </p:spPr>
        <p:txBody>
          <a:bodyPr/>
          <a:lstStyle/>
          <a:p>
            <a:r>
              <a:rPr lang="fr-FR" dirty="0" smtClean="0"/>
              <a:t>Et en physique ?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107504" y="5229200"/>
            <a:ext cx="3672408" cy="576064"/>
          </a:xfrm>
        </p:spPr>
        <p:txBody>
          <a:bodyPr>
            <a:normAutofit/>
          </a:bodyPr>
          <a:lstStyle/>
          <a:p>
            <a:pPr>
              <a:buChar char=" "/>
            </a:pPr>
            <a:r>
              <a:rPr lang="fr-FR" sz="1800" smtClean="0"/>
              <a:t>                             </a:t>
            </a:r>
            <a:endParaRPr lang="fr-FR" sz="18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13</a:t>
            </a:r>
            <a:endParaRPr lang="fr-BE" dirty="0"/>
          </a:p>
        </p:txBody>
      </p:sp>
      <p:cxnSp>
        <p:nvCxnSpPr>
          <p:cNvPr id="9" name="Connecteur droit 8" descr=" 17"/>
          <p:cNvCxnSpPr/>
          <p:nvPr/>
        </p:nvCxnSpPr>
        <p:spPr>
          <a:xfrm>
            <a:off x="971600" y="4005064"/>
            <a:ext cx="640871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2" cstate="print"/>
          <a:srcRect b="50054"/>
          <a:stretch>
            <a:fillRect/>
          </a:stretch>
        </p:blipFill>
        <p:spPr bwMode="auto">
          <a:xfrm>
            <a:off x="4716016" y="1988840"/>
            <a:ext cx="3426958" cy="1872208"/>
          </a:xfrm>
          <a:prstGeom prst="rect">
            <a:avLst/>
          </a:prstGeom>
          <a:noFill/>
        </p:spPr>
      </p:pic>
      <p:pic>
        <p:nvPicPr>
          <p:cNvPr id="8" name="Picture 3" descr=" 1027"/>
          <p:cNvPicPr>
            <a:picLocks noChangeAspect="1" noChangeArrowheads="1"/>
          </p:cNvPicPr>
          <p:nvPr/>
        </p:nvPicPr>
        <p:blipFill>
          <a:blip r:embed="rId2" cstate="print"/>
          <a:srcRect t="50011"/>
          <a:stretch>
            <a:fillRect/>
          </a:stretch>
        </p:blipFill>
        <p:spPr bwMode="auto">
          <a:xfrm>
            <a:off x="683568" y="1892399"/>
            <a:ext cx="3600400" cy="1968649"/>
          </a:xfrm>
          <a:prstGeom prst="rect">
            <a:avLst/>
          </a:prstGeom>
          <a:noFill/>
        </p:spPr>
      </p:pic>
      <p:sp>
        <p:nvSpPr>
          <p:cNvPr id="25" name="Espace réservé du pied de page 4" descr=" 2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grpSp>
        <p:nvGrpSpPr>
          <p:cNvPr id="10" name="Groupe 30" descr=" 31"/>
          <p:cNvGrpSpPr/>
          <p:nvPr/>
        </p:nvGrpSpPr>
        <p:grpSpPr>
          <a:xfrm>
            <a:off x="217959" y="4165594"/>
            <a:ext cx="7759624" cy="703566"/>
            <a:chOff x="217959" y="3789040"/>
            <a:chExt cx="7759625" cy="703566"/>
          </a:xfrm>
        </p:grpSpPr>
        <p:grpSp>
          <p:nvGrpSpPr>
            <p:cNvPr id="11" name="Groupe 27"/>
            <p:cNvGrpSpPr/>
            <p:nvPr/>
          </p:nvGrpSpPr>
          <p:grpSpPr>
            <a:xfrm>
              <a:off x="2656848" y="3789040"/>
              <a:ext cx="5320736" cy="703566"/>
              <a:chOff x="2656848" y="3661538"/>
              <a:chExt cx="5320736" cy="70356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016888" y="3805148"/>
                <a:ext cx="1180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 smtClean="0">
                    <a:solidFill>
                      <a:srgbClr val="FF0000"/>
                    </a:solidFill>
                  </a:rPr>
                  <a:t>Chaleur : </a:t>
                </a:r>
                <a:endParaRPr lang="fr-FR" dirty="0"/>
              </a:p>
            </p:txBody>
          </p:sp>
          <p:cxnSp>
            <p:nvCxnSpPr>
              <p:cNvPr id="14" name="Connecteur droit avec flèche 13"/>
              <p:cNvCxnSpPr/>
              <p:nvPr/>
            </p:nvCxnSpPr>
            <p:spPr>
              <a:xfrm flipV="1">
                <a:off x="2656848" y="3995772"/>
                <a:ext cx="288000" cy="5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5" name="Picture 1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45450"/>
              <a:stretch>
                <a:fillRect/>
              </a:stretch>
            </p:blipFill>
            <p:spPr bwMode="auto">
              <a:xfrm>
                <a:off x="4139952" y="3661538"/>
                <a:ext cx="3837632" cy="7035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7959" y="4013318"/>
              <a:ext cx="2337817" cy="267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8" name="Picture 4" descr=" 10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1340768"/>
            <a:ext cx="2886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 smtClean="0"/>
              <a:t>I.  Mon parcours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r>
              <a:rPr lang="fr-BE" smtClean="0"/>
              <a:t>3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652932"/>
          </a:xfrm>
        </p:spPr>
        <p:txBody>
          <a:bodyPr/>
          <a:lstStyle/>
          <a:p>
            <a:r>
              <a:rPr lang="fr-FR" dirty="0" smtClean="0"/>
              <a:t>Et en physique ?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107504" y="5229200"/>
            <a:ext cx="3672408" cy="576064"/>
          </a:xfrm>
        </p:spPr>
        <p:txBody>
          <a:bodyPr>
            <a:normAutofit/>
          </a:bodyPr>
          <a:lstStyle/>
          <a:p>
            <a:pPr>
              <a:buClr>
                <a:srgbClr val="A31D5A"/>
              </a:buClr>
            </a:pPr>
            <a:r>
              <a:rPr lang="fr-FR" sz="1800" smtClean="0">
                <a:latin typeface="Times New Roman"/>
              </a:rPr>
              <a:t>Observable à deux composantes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13</a:t>
            </a:r>
            <a:endParaRPr lang="fr-BE" dirty="0"/>
          </a:p>
        </p:txBody>
      </p:sp>
      <p:pic>
        <p:nvPicPr>
          <p:cNvPr id="16" name="Picture 2" descr=" 307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87" y="4885749"/>
            <a:ext cx="446546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cteur droit 8" descr=" 17"/>
          <p:cNvCxnSpPr/>
          <p:nvPr/>
        </p:nvCxnSpPr>
        <p:spPr>
          <a:xfrm>
            <a:off x="971600" y="4005064"/>
            <a:ext cx="640871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3" cstate="print"/>
          <a:srcRect b="50054"/>
          <a:stretch>
            <a:fillRect/>
          </a:stretch>
        </p:blipFill>
        <p:spPr bwMode="auto">
          <a:xfrm>
            <a:off x="4716016" y="1988840"/>
            <a:ext cx="3426958" cy="1872208"/>
          </a:xfrm>
          <a:prstGeom prst="rect">
            <a:avLst/>
          </a:prstGeom>
          <a:noFill/>
        </p:spPr>
      </p:pic>
      <p:pic>
        <p:nvPicPr>
          <p:cNvPr id="8" name="Picture 3" descr=" 1027"/>
          <p:cNvPicPr>
            <a:picLocks noChangeAspect="1" noChangeArrowheads="1"/>
          </p:cNvPicPr>
          <p:nvPr/>
        </p:nvPicPr>
        <p:blipFill>
          <a:blip r:embed="rId3" cstate="print"/>
          <a:srcRect t="50011"/>
          <a:stretch>
            <a:fillRect/>
          </a:stretch>
        </p:blipFill>
        <p:spPr bwMode="auto">
          <a:xfrm>
            <a:off x="683568" y="1892399"/>
            <a:ext cx="3600400" cy="1968649"/>
          </a:xfrm>
          <a:prstGeom prst="rect">
            <a:avLst/>
          </a:prstGeom>
          <a:noFill/>
        </p:spPr>
      </p:pic>
      <p:sp>
        <p:nvSpPr>
          <p:cNvPr id="25" name="Espace réservé du pied de page 4" descr=" 2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grpSp>
        <p:nvGrpSpPr>
          <p:cNvPr id="5" name="Groupe 30" descr=" 31"/>
          <p:cNvGrpSpPr/>
          <p:nvPr/>
        </p:nvGrpSpPr>
        <p:grpSpPr>
          <a:xfrm>
            <a:off x="217959" y="4165594"/>
            <a:ext cx="7759624" cy="703566"/>
            <a:chOff x="217959" y="3789040"/>
            <a:chExt cx="7759625" cy="703566"/>
          </a:xfrm>
        </p:grpSpPr>
        <p:grpSp>
          <p:nvGrpSpPr>
            <p:cNvPr id="6" name="Groupe 27"/>
            <p:cNvGrpSpPr/>
            <p:nvPr/>
          </p:nvGrpSpPr>
          <p:grpSpPr>
            <a:xfrm>
              <a:off x="2656848" y="3789040"/>
              <a:ext cx="5320736" cy="703566"/>
              <a:chOff x="2656848" y="3661538"/>
              <a:chExt cx="5320736" cy="70356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016888" y="3805148"/>
                <a:ext cx="1180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 smtClean="0">
                    <a:solidFill>
                      <a:srgbClr val="FF0000"/>
                    </a:solidFill>
                  </a:rPr>
                  <a:t>Chaleur : </a:t>
                </a:r>
                <a:endParaRPr lang="fr-FR" dirty="0"/>
              </a:p>
            </p:txBody>
          </p:sp>
          <p:cxnSp>
            <p:nvCxnSpPr>
              <p:cNvPr id="14" name="Connecteur droit avec flèche 13"/>
              <p:cNvCxnSpPr/>
              <p:nvPr/>
            </p:nvCxnSpPr>
            <p:spPr>
              <a:xfrm flipV="1">
                <a:off x="2656848" y="3995772"/>
                <a:ext cx="288000" cy="5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5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45450"/>
              <a:stretch>
                <a:fillRect/>
              </a:stretch>
            </p:blipFill>
            <p:spPr bwMode="auto">
              <a:xfrm>
                <a:off x="4139952" y="3661538"/>
                <a:ext cx="3837632" cy="7035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7959" y="4013318"/>
              <a:ext cx="2337817" cy="267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8" name="Picture 4" descr=" 102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1340768"/>
            <a:ext cx="2886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652932"/>
          </a:xfrm>
        </p:spPr>
        <p:txBody>
          <a:bodyPr/>
          <a:lstStyle/>
          <a:p>
            <a:r>
              <a:rPr lang="fr-FR" dirty="0" smtClean="0"/>
              <a:t>Et en physique ?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107504" y="5229200"/>
            <a:ext cx="3672408" cy="576064"/>
          </a:xfrm>
        </p:spPr>
        <p:txBody>
          <a:bodyPr>
            <a:normAutofit/>
          </a:bodyPr>
          <a:lstStyle/>
          <a:p>
            <a:pPr>
              <a:buClr>
                <a:srgbClr val="A31D5A"/>
              </a:buClr>
            </a:pPr>
            <a:r>
              <a:rPr lang="fr-FR" sz="1800" smtClean="0">
                <a:latin typeface="Times New Roman"/>
              </a:rPr>
              <a:t>Observable à deux composantes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13</a:t>
            </a:r>
            <a:endParaRPr lang="fr-BE" dirty="0"/>
          </a:p>
        </p:txBody>
      </p:sp>
      <p:pic>
        <p:nvPicPr>
          <p:cNvPr id="16" name="Picture 2" descr=" 307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87" y="4885749"/>
            <a:ext cx="446546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cteur droit 8" descr=" 17"/>
          <p:cNvCxnSpPr/>
          <p:nvPr/>
        </p:nvCxnSpPr>
        <p:spPr>
          <a:xfrm>
            <a:off x="971600" y="4005064"/>
            <a:ext cx="640871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3" cstate="print"/>
          <a:srcRect b="50054"/>
          <a:stretch>
            <a:fillRect/>
          </a:stretch>
        </p:blipFill>
        <p:spPr bwMode="auto">
          <a:xfrm>
            <a:off x="4716016" y="1988840"/>
            <a:ext cx="3426958" cy="1872208"/>
          </a:xfrm>
          <a:prstGeom prst="rect">
            <a:avLst/>
          </a:prstGeom>
          <a:noFill/>
        </p:spPr>
      </p:pic>
      <p:pic>
        <p:nvPicPr>
          <p:cNvPr id="8" name="Picture 3" descr=" 1027"/>
          <p:cNvPicPr>
            <a:picLocks noChangeAspect="1" noChangeArrowheads="1"/>
          </p:cNvPicPr>
          <p:nvPr/>
        </p:nvPicPr>
        <p:blipFill>
          <a:blip r:embed="rId3" cstate="print"/>
          <a:srcRect t="50011"/>
          <a:stretch>
            <a:fillRect/>
          </a:stretch>
        </p:blipFill>
        <p:spPr bwMode="auto">
          <a:xfrm>
            <a:off x="683568" y="1892399"/>
            <a:ext cx="3600400" cy="1968649"/>
          </a:xfrm>
          <a:prstGeom prst="rect">
            <a:avLst/>
          </a:prstGeom>
          <a:noFill/>
        </p:spPr>
      </p:pic>
      <p:sp>
        <p:nvSpPr>
          <p:cNvPr id="25" name="Espace réservé du pied de page 4" descr=" 2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grpSp>
        <p:nvGrpSpPr>
          <p:cNvPr id="5" name="Groupe 30" descr=" 31"/>
          <p:cNvGrpSpPr/>
          <p:nvPr/>
        </p:nvGrpSpPr>
        <p:grpSpPr>
          <a:xfrm>
            <a:off x="217959" y="4165594"/>
            <a:ext cx="7759624" cy="703566"/>
            <a:chOff x="217959" y="3789040"/>
            <a:chExt cx="7759625" cy="703566"/>
          </a:xfrm>
        </p:grpSpPr>
        <p:grpSp>
          <p:nvGrpSpPr>
            <p:cNvPr id="6" name="Groupe 27"/>
            <p:cNvGrpSpPr/>
            <p:nvPr/>
          </p:nvGrpSpPr>
          <p:grpSpPr>
            <a:xfrm>
              <a:off x="2656848" y="3789040"/>
              <a:ext cx="5320736" cy="703566"/>
              <a:chOff x="2656848" y="3661538"/>
              <a:chExt cx="5320736" cy="70356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016888" y="3805148"/>
                <a:ext cx="1180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 smtClean="0">
                    <a:solidFill>
                      <a:srgbClr val="FF0000"/>
                    </a:solidFill>
                  </a:rPr>
                  <a:t>Chaleur : </a:t>
                </a:r>
                <a:endParaRPr lang="fr-FR" dirty="0"/>
              </a:p>
            </p:txBody>
          </p:sp>
          <p:cxnSp>
            <p:nvCxnSpPr>
              <p:cNvPr id="14" name="Connecteur droit avec flèche 13"/>
              <p:cNvCxnSpPr/>
              <p:nvPr/>
            </p:nvCxnSpPr>
            <p:spPr>
              <a:xfrm flipV="1">
                <a:off x="2656848" y="3995772"/>
                <a:ext cx="288000" cy="5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5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45450"/>
              <a:stretch>
                <a:fillRect/>
              </a:stretch>
            </p:blipFill>
            <p:spPr bwMode="auto">
              <a:xfrm>
                <a:off x="4139952" y="3661538"/>
                <a:ext cx="3837632" cy="7035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17959" y="4013318"/>
              <a:ext cx="2337817" cy="267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8" name="Picture 4" descr=" 102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9552" y="1340768"/>
            <a:ext cx="2886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652932"/>
          </a:xfrm>
        </p:spPr>
        <p:txBody>
          <a:bodyPr/>
          <a:lstStyle/>
          <a:p>
            <a:r>
              <a:rPr lang="fr-FR" dirty="0" smtClean="0"/>
              <a:t>Et en physique ?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107504" y="5229200"/>
            <a:ext cx="3672408" cy="576064"/>
          </a:xfrm>
        </p:spPr>
        <p:txBody>
          <a:bodyPr>
            <a:normAutofit/>
          </a:bodyPr>
          <a:lstStyle/>
          <a:p>
            <a:pPr>
              <a:buClr>
                <a:srgbClr val="A31D5A"/>
              </a:buClr>
            </a:pPr>
            <a:r>
              <a:rPr lang="fr-FR" sz="1800" smtClean="0">
                <a:latin typeface="Times New Roman"/>
              </a:rPr>
              <a:t>Observable à deux composantes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13</a:t>
            </a:r>
            <a:endParaRPr lang="fr-BE" dirty="0"/>
          </a:p>
        </p:txBody>
      </p:sp>
      <p:pic>
        <p:nvPicPr>
          <p:cNvPr id="16" name="Picture 2" descr=" 3074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87" y="4885749"/>
            <a:ext cx="446546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9" name="Connecteur droit 8" descr=" 17"/>
          <p:cNvCxnSpPr/>
          <p:nvPr/>
        </p:nvCxnSpPr>
        <p:spPr>
          <a:xfrm>
            <a:off x="971600" y="4005064"/>
            <a:ext cx="6408711" cy="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3" cstate="print"/>
          <a:srcRect b="50054"/>
          <a:stretch>
            <a:fillRect/>
          </a:stretch>
        </p:blipFill>
        <p:spPr bwMode="auto">
          <a:xfrm>
            <a:off x="4716016" y="1988840"/>
            <a:ext cx="3426958" cy="1872208"/>
          </a:xfrm>
          <a:prstGeom prst="rect">
            <a:avLst/>
          </a:prstGeom>
          <a:noFill/>
        </p:spPr>
      </p:pic>
      <p:pic>
        <p:nvPicPr>
          <p:cNvPr id="8" name="Picture 3" descr=" 1027"/>
          <p:cNvPicPr>
            <a:picLocks noChangeAspect="1" noChangeArrowheads="1"/>
          </p:cNvPicPr>
          <p:nvPr/>
        </p:nvPicPr>
        <p:blipFill>
          <a:blip r:embed="rId3" cstate="print"/>
          <a:srcRect t="50011"/>
          <a:stretch>
            <a:fillRect/>
          </a:stretch>
        </p:blipFill>
        <p:spPr bwMode="auto">
          <a:xfrm>
            <a:off x="683568" y="1892399"/>
            <a:ext cx="3600400" cy="1968649"/>
          </a:xfrm>
          <a:prstGeom prst="rect">
            <a:avLst/>
          </a:prstGeom>
          <a:noFill/>
        </p:spPr>
      </p:pic>
      <p:sp>
        <p:nvSpPr>
          <p:cNvPr id="25" name="Espace réservé du pied de page 4" descr=" 2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grpSp>
        <p:nvGrpSpPr>
          <p:cNvPr id="17" name="Groupe 29" descr=" 30"/>
          <p:cNvGrpSpPr/>
          <p:nvPr/>
        </p:nvGrpSpPr>
        <p:grpSpPr>
          <a:xfrm>
            <a:off x="320410" y="6085925"/>
            <a:ext cx="5792485" cy="611220"/>
            <a:chOff x="320411" y="6013917"/>
            <a:chExt cx="5792485" cy="611220"/>
          </a:xfrm>
        </p:grpSpPr>
        <p:grpSp>
          <p:nvGrpSpPr>
            <p:cNvPr id="18" name="Groupe 28"/>
            <p:cNvGrpSpPr/>
            <p:nvPr/>
          </p:nvGrpSpPr>
          <p:grpSpPr>
            <a:xfrm>
              <a:off x="1925022" y="6013917"/>
              <a:ext cx="4187874" cy="611220"/>
              <a:chOff x="1925022" y="5886415"/>
              <a:chExt cx="4187874" cy="611220"/>
            </a:xfrm>
          </p:grpSpPr>
          <p:sp>
            <p:nvSpPr>
              <p:cNvPr id="20" name="ZoneTexte 19"/>
              <p:cNvSpPr txBox="1"/>
              <p:nvPr/>
            </p:nvSpPr>
            <p:spPr>
              <a:xfrm>
                <a:off x="2240106" y="6004143"/>
                <a:ext cx="11258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lvl="0" indent="-457200">
                  <a:spcBef>
                    <a:spcPts val="600"/>
                  </a:spcBef>
                  <a:buClr>
                    <a:srgbClr val="A31D5A"/>
                  </a:buClr>
                  <a:buSzPct val="70000"/>
                </a:pPr>
                <a:r>
                  <a:rPr lang="fr-FR" sz="2000" b="1" dirty="0" smtClean="0">
                    <a:solidFill>
                      <a:srgbClr val="0070C0"/>
                    </a:solidFill>
                  </a:rPr>
                  <a:t>Travail :</a:t>
                </a:r>
              </a:p>
            </p:txBody>
          </p:sp>
          <p:pic>
            <p:nvPicPr>
              <p:cNvPr id="21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54550" r="32285"/>
              <a:stretch>
                <a:fillRect/>
              </a:stretch>
            </p:blipFill>
            <p:spPr bwMode="auto">
              <a:xfrm>
                <a:off x="3403282" y="5886415"/>
                <a:ext cx="2709614" cy="611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22" name="Connecteur droit avec flèche 21"/>
              <p:cNvCxnSpPr/>
              <p:nvPr/>
            </p:nvCxnSpPr>
            <p:spPr>
              <a:xfrm flipV="1">
                <a:off x="1925022" y="6232408"/>
                <a:ext cx="288000" cy="55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0411" y="6237312"/>
              <a:ext cx="1515285" cy="245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Groupe 30" descr=" 31"/>
          <p:cNvGrpSpPr/>
          <p:nvPr/>
        </p:nvGrpSpPr>
        <p:grpSpPr>
          <a:xfrm>
            <a:off x="217959" y="4165594"/>
            <a:ext cx="7759624" cy="703566"/>
            <a:chOff x="217959" y="3789040"/>
            <a:chExt cx="7759625" cy="703566"/>
          </a:xfrm>
        </p:grpSpPr>
        <p:grpSp>
          <p:nvGrpSpPr>
            <p:cNvPr id="6" name="Groupe 27"/>
            <p:cNvGrpSpPr/>
            <p:nvPr/>
          </p:nvGrpSpPr>
          <p:grpSpPr>
            <a:xfrm>
              <a:off x="2656848" y="3789040"/>
              <a:ext cx="5320736" cy="703566"/>
              <a:chOff x="2656848" y="3661538"/>
              <a:chExt cx="5320736" cy="703566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3016888" y="3805148"/>
                <a:ext cx="1180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 smtClean="0">
                    <a:solidFill>
                      <a:srgbClr val="FF0000"/>
                    </a:solidFill>
                  </a:rPr>
                  <a:t>Chaleur : </a:t>
                </a:r>
                <a:endParaRPr lang="fr-FR" dirty="0"/>
              </a:p>
            </p:txBody>
          </p:sp>
          <p:cxnSp>
            <p:nvCxnSpPr>
              <p:cNvPr id="14" name="Connecteur droit avec flèche 13"/>
              <p:cNvCxnSpPr/>
              <p:nvPr/>
            </p:nvCxnSpPr>
            <p:spPr>
              <a:xfrm flipV="1">
                <a:off x="2656848" y="3995772"/>
                <a:ext cx="288000" cy="5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15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45450"/>
              <a:stretch>
                <a:fillRect/>
              </a:stretch>
            </p:blipFill>
            <p:spPr bwMode="auto">
              <a:xfrm>
                <a:off x="4139952" y="3661538"/>
                <a:ext cx="3837632" cy="7035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7959" y="4013318"/>
              <a:ext cx="2337817" cy="267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8" name="Picture 4" descr=" 102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1340768"/>
            <a:ext cx="2886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Comportement dans la limite de temps long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14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pic>
        <p:nvPicPr>
          <p:cNvPr id="11" name="Picture 4" descr="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59097"/>
            <a:ext cx="3240360" cy="1109865"/>
          </a:xfrm>
          <a:prstGeom prst="rect">
            <a:avLst/>
          </a:prstGeom>
          <a:noFill/>
        </p:spPr>
      </p:pic>
      <p:pic>
        <p:nvPicPr>
          <p:cNvPr id="12" name="Picture 4" descr="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3645024"/>
            <a:ext cx="4732234" cy="70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necteur droit 13" descr=" 14"/>
          <p:cNvCxnSpPr/>
          <p:nvPr/>
        </p:nvCxnSpPr>
        <p:spPr>
          <a:xfrm>
            <a:off x="1043608" y="4653136"/>
            <a:ext cx="6696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0250" y="1748479"/>
            <a:ext cx="4986206" cy="1536505"/>
          </a:xfrm>
          <a:prstGeom prst="rect">
            <a:avLst/>
          </a:prstGeom>
          <a:noFill/>
        </p:spPr>
      </p:pic>
      <p:sp>
        <p:nvSpPr>
          <p:cNvPr id="23" name="ZoneTexte 22" descr=" 23"/>
          <p:cNvSpPr txBox="1"/>
          <p:nvPr/>
        </p:nvSpPr>
        <p:spPr>
          <a:xfrm>
            <a:off x="6156177" y="371703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Théorie des grandes déviations</a:t>
            </a:r>
            <a:endParaRPr lang="fr-FR" dirty="0"/>
          </a:p>
        </p:txBody>
      </p:sp>
      <p:cxnSp>
        <p:nvCxnSpPr>
          <p:cNvPr id="25" name="Connecteur droit avec flèche 24" descr=" 25"/>
          <p:cNvCxnSpPr/>
          <p:nvPr/>
        </p:nvCxnSpPr>
        <p:spPr>
          <a:xfrm>
            <a:off x="5436096" y="400506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Comportement dans la limite de temps long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14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pic>
        <p:nvPicPr>
          <p:cNvPr id="11" name="Picture 4" descr="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59097"/>
            <a:ext cx="3240360" cy="1109865"/>
          </a:xfrm>
          <a:prstGeom prst="rect">
            <a:avLst/>
          </a:prstGeom>
          <a:noFill/>
        </p:spPr>
      </p:pic>
      <p:pic>
        <p:nvPicPr>
          <p:cNvPr id="12" name="Picture 4" descr="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3645024"/>
            <a:ext cx="4732234" cy="70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necteur droit 13" descr=" 14"/>
          <p:cNvCxnSpPr/>
          <p:nvPr/>
        </p:nvCxnSpPr>
        <p:spPr>
          <a:xfrm>
            <a:off x="1043608" y="4653136"/>
            <a:ext cx="6696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0250" y="1748479"/>
            <a:ext cx="4986206" cy="1536505"/>
          </a:xfrm>
          <a:prstGeom prst="rect">
            <a:avLst/>
          </a:prstGeom>
          <a:noFill/>
        </p:spPr>
      </p:pic>
      <p:sp>
        <p:nvSpPr>
          <p:cNvPr id="23" name="ZoneTexte 22" descr=" 23"/>
          <p:cNvSpPr txBox="1"/>
          <p:nvPr/>
        </p:nvSpPr>
        <p:spPr>
          <a:xfrm>
            <a:off x="6156177" y="371703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Théorie des grandes déviations</a:t>
            </a:r>
            <a:endParaRPr lang="fr-FR" dirty="0"/>
          </a:p>
        </p:txBody>
      </p:sp>
      <p:cxnSp>
        <p:nvCxnSpPr>
          <p:cNvPr id="25" name="Connecteur droit avec flèche 24" descr=" 25"/>
          <p:cNvCxnSpPr/>
          <p:nvPr/>
        </p:nvCxnSpPr>
        <p:spPr>
          <a:xfrm>
            <a:off x="5436096" y="400506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4" descr=" 4100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4941168"/>
            <a:ext cx="19240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Comportement dans la limite de temps long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14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pic>
        <p:nvPicPr>
          <p:cNvPr id="11" name="Picture 4" descr="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59097"/>
            <a:ext cx="3240360" cy="1109865"/>
          </a:xfrm>
          <a:prstGeom prst="rect">
            <a:avLst/>
          </a:prstGeom>
          <a:noFill/>
        </p:spPr>
      </p:pic>
      <p:pic>
        <p:nvPicPr>
          <p:cNvPr id="12" name="Picture 4" descr="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3645024"/>
            <a:ext cx="4732234" cy="70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necteur droit 13" descr=" 14"/>
          <p:cNvCxnSpPr/>
          <p:nvPr/>
        </p:nvCxnSpPr>
        <p:spPr>
          <a:xfrm>
            <a:off x="1043608" y="4653136"/>
            <a:ext cx="6696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0250" y="1748479"/>
            <a:ext cx="4986206" cy="1536505"/>
          </a:xfrm>
          <a:prstGeom prst="rect">
            <a:avLst/>
          </a:prstGeom>
          <a:noFill/>
        </p:spPr>
      </p:pic>
      <p:sp>
        <p:nvSpPr>
          <p:cNvPr id="23" name="ZoneTexte 22" descr=" 23"/>
          <p:cNvSpPr txBox="1"/>
          <p:nvPr/>
        </p:nvSpPr>
        <p:spPr>
          <a:xfrm>
            <a:off x="6156177" y="371703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Théorie des grandes déviations</a:t>
            </a:r>
            <a:endParaRPr lang="fr-FR" dirty="0"/>
          </a:p>
        </p:txBody>
      </p:sp>
      <p:cxnSp>
        <p:nvCxnSpPr>
          <p:cNvPr id="25" name="Connecteur droit avec flèche 24" descr=" 25"/>
          <p:cNvCxnSpPr/>
          <p:nvPr/>
        </p:nvCxnSpPr>
        <p:spPr>
          <a:xfrm>
            <a:off x="5436096" y="400506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 409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5517231"/>
            <a:ext cx="25527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 descr=" 410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4941168"/>
            <a:ext cx="19240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Comportement dans la limite de temps long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14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pic>
        <p:nvPicPr>
          <p:cNvPr id="11" name="Picture 4" descr="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59097"/>
            <a:ext cx="3240360" cy="1109865"/>
          </a:xfrm>
          <a:prstGeom prst="rect">
            <a:avLst/>
          </a:prstGeom>
          <a:noFill/>
        </p:spPr>
      </p:pic>
      <p:pic>
        <p:nvPicPr>
          <p:cNvPr id="12" name="Picture 4" descr=" 1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3645024"/>
            <a:ext cx="4732234" cy="70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necteur droit 13" descr=" 14"/>
          <p:cNvCxnSpPr/>
          <p:nvPr/>
        </p:nvCxnSpPr>
        <p:spPr>
          <a:xfrm>
            <a:off x="1043608" y="4653136"/>
            <a:ext cx="6696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0250" y="1748479"/>
            <a:ext cx="4986206" cy="1536505"/>
          </a:xfrm>
          <a:prstGeom prst="rect">
            <a:avLst/>
          </a:prstGeom>
          <a:noFill/>
        </p:spPr>
      </p:pic>
      <p:sp>
        <p:nvSpPr>
          <p:cNvPr id="23" name="ZoneTexte 22" descr=" 23"/>
          <p:cNvSpPr txBox="1"/>
          <p:nvPr/>
        </p:nvSpPr>
        <p:spPr>
          <a:xfrm>
            <a:off x="6156177" y="371703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Théorie des grandes déviations</a:t>
            </a:r>
            <a:endParaRPr lang="fr-FR" dirty="0"/>
          </a:p>
        </p:txBody>
      </p:sp>
      <p:cxnSp>
        <p:nvCxnSpPr>
          <p:cNvPr id="25" name="Connecteur droit avec flèche 24" descr=" 25"/>
          <p:cNvCxnSpPr/>
          <p:nvPr/>
        </p:nvCxnSpPr>
        <p:spPr>
          <a:xfrm>
            <a:off x="5436096" y="400506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3" descr=" 409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5517231"/>
            <a:ext cx="25527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4" descr=" 4100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4941168"/>
            <a:ext cx="19240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6" descr=" 410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6021287"/>
            <a:ext cx="72675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15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395536" y="1600200"/>
            <a:ext cx="8136904" cy="4873752"/>
          </a:xfrm>
        </p:spPr>
        <p:txBody>
          <a:bodyPr>
            <a:normAutofit/>
          </a:bodyPr>
          <a:lstStyle/>
          <a:p>
            <a:pPr marL="0" indent="0"/>
            <a:r>
              <a:rPr lang="fr-FR" dirty="0" smtClean="0"/>
              <a:t>Conditionnement de l’observable sur une grande déviation (fluctuation rare)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sz="1200" dirty="0" smtClean="0"/>
          </a:p>
          <a:p>
            <a:pPr marL="0" indent="0" algn="just"/>
            <a:endParaRPr lang="fr-FR" sz="2000" dirty="0" smtClean="0"/>
          </a:p>
          <a:p>
            <a:pPr marL="0" indent="0" algn="just">
              <a:buChar char=" "/>
            </a:pPr>
            <a:r>
              <a:rPr lang="fr-FR" sz="2000" smtClean="0"/>
              <a:t>           </a:t>
            </a:r>
            <a:r>
              <a:rPr lang="fr-FR" sz="2000" b="0" smtClean="0">
                <a:solidFill>
                  <a:srgbClr val="000000"/>
                </a:solidFill>
              </a:rPr>
              <a:t>           </a:t>
            </a:r>
            <a:r>
              <a:rPr lang="fr-FR" sz="2000" smtClean="0">
                <a:solidFill>
                  <a:srgbClr val="000000"/>
                </a:solidFill>
              </a:rPr>
              <a:t>                             </a:t>
            </a:r>
            <a:r>
              <a:rPr lang="fr-FR" sz="2000" b="0" smtClean="0">
                <a:solidFill>
                  <a:srgbClr val="000000"/>
                </a:solidFill>
              </a:rPr>
              <a:t>                        </a:t>
            </a:r>
            <a:br>
              <a:rPr lang="fr-FR" sz="2000" b="0" smtClean="0">
                <a:solidFill>
                  <a:srgbClr val="000000"/>
                </a:solidFill>
              </a:rPr>
            </a:br>
            <a:r>
              <a:rPr lang="fr-FR" sz="2000" b="0" smtClean="0">
                <a:solidFill>
                  <a:srgbClr val="000000"/>
                </a:solidFill>
              </a:rPr>
              <a:t>                                                                               </a:t>
            </a:r>
            <a:br>
              <a:rPr lang="fr-FR" sz="2000" b="0" smtClean="0">
                <a:solidFill>
                  <a:srgbClr val="000000"/>
                </a:solidFill>
              </a:rPr>
            </a:br>
            <a:r>
              <a:rPr lang="fr-FR" sz="2000" b="0" smtClean="0">
                <a:solidFill>
                  <a:srgbClr val="000000"/>
                </a:solidFill>
              </a:rPr>
              <a:t>                                                                 </a:t>
            </a:r>
            <a:endParaRPr lang="fr-FR" sz="2000" b="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 descr=" 30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780928"/>
            <a:ext cx="2880000" cy="1577143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15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395536" y="1600200"/>
            <a:ext cx="8136904" cy="4873752"/>
          </a:xfrm>
        </p:spPr>
        <p:txBody>
          <a:bodyPr>
            <a:normAutofit/>
          </a:bodyPr>
          <a:lstStyle/>
          <a:p>
            <a:pPr marL="0" indent="0"/>
            <a:r>
              <a:rPr lang="fr-FR" dirty="0" smtClean="0"/>
              <a:t>Conditionnement de l’observable sur une grande déviation (fluctuation rare)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sz="1200" dirty="0" smtClean="0"/>
          </a:p>
          <a:p>
            <a:pPr marL="0" indent="0" algn="just"/>
            <a:endParaRPr lang="fr-FR" sz="2000" dirty="0" smtClean="0"/>
          </a:p>
          <a:p>
            <a:pPr marL="0" indent="0" algn="just">
              <a:buChar char=" "/>
            </a:pPr>
            <a:r>
              <a:rPr lang="fr-FR" sz="2000" smtClean="0"/>
              <a:t>           </a:t>
            </a:r>
            <a:r>
              <a:rPr lang="fr-FR" sz="2000" b="0" smtClean="0">
                <a:solidFill>
                  <a:srgbClr val="000000"/>
                </a:solidFill>
              </a:rPr>
              <a:t>           </a:t>
            </a:r>
            <a:r>
              <a:rPr lang="fr-FR" sz="2000" smtClean="0">
                <a:solidFill>
                  <a:srgbClr val="000000"/>
                </a:solidFill>
              </a:rPr>
              <a:t>                             </a:t>
            </a:r>
            <a:r>
              <a:rPr lang="fr-FR" sz="2000" b="0" smtClean="0">
                <a:solidFill>
                  <a:srgbClr val="000000"/>
                </a:solidFill>
              </a:rPr>
              <a:t>                        </a:t>
            </a:r>
            <a:br>
              <a:rPr lang="fr-FR" sz="2000" b="0" smtClean="0">
                <a:solidFill>
                  <a:srgbClr val="000000"/>
                </a:solidFill>
              </a:rPr>
            </a:br>
            <a:r>
              <a:rPr lang="fr-FR" sz="2000" b="0" smtClean="0">
                <a:solidFill>
                  <a:srgbClr val="000000"/>
                </a:solidFill>
              </a:rPr>
              <a:t>                                                                               </a:t>
            </a:r>
            <a:br>
              <a:rPr lang="fr-FR" sz="2000" b="0" smtClean="0">
                <a:solidFill>
                  <a:srgbClr val="000000"/>
                </a:solidFill>
              </a:rPr>
            </a:br>
            <a:r>
              <a:rPr lang="fr-FR" sz="2000" b="0" smtClean="0">
                <a:solidFill>
                  <a:srgbClr val="000000"/>
                </a:solidFill>
              </a:rPr>
              <a:t>                                                                 </a:t>
            </a:r>
            <a:endParaRPr lang="fr-FR" sz="2000" b="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 descr=" 30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780928"/>
            <a:ext cx="2880000" cy="1577143"/>
          </a:xfrm>
          <a:prstGeom prst="rect">
            <a:avLst/>
          </a:prstGeom>
          <a:noFill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15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395536" y="1600200"/>
            <a:ext cx="8136904" cy="4873752"/>
          </a:xfrm>
        </p:spPr>
        <p:txBody>
          <a:bodyPr>
            <a:normAutofit/>
          </a:bodyPr>
          <a:lstStyle/>
          <a:p>
            <a:pPr marL="0" indent="0"/>
            <a:r>
              <a:rPr lang="fr-FR" dirty="0" smtClean="0"/>
              <a:t>Conditionnement de l’observable sur une grande déviation (fluctuation rare)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sz="1200" dirty="0" smtClean="0"/>
          </a:p>
          <a:p>
            <a:pPr marL="0" indent="0" algn="just"/>
            <a:endParaRPr lang="fr-FR" sz="2000" dirty="0" smtClean="0"/>
          </a:p>
          <a:p>
            <a:pPr marL="0" indent="0" algn="just">
              <a:buChar char=" "/>
            </a:pPr>
            <a:r>
              <a:rPr lang="fr-FR" sz="2000" smtClean="0"/>
              <a:t>           </a:t>
            </a:r>
            <a:r>
              <a:rPr lang="fr-FR" sz="2000" b="0" smtClean="0">
                <a:solidFill>
                  <a:srgbClr val="000000"/>
                </a:solidFill>
              </a:rPr>
              <a:t>           </a:t>
            </a:r>
            <a:r>
              <a:rPr lang="fr-FR" sz="2000" smtClean="0">
                <a:solidFill>
                  <a:srgbClr val="000000"/>
                </a:solidFill>
              </a:rPr>
              <a:t>                             </a:t>
            </a:r>
            <a:r>
              <a:rPr lang="fr-FR" sz="2000" b="0" smtClean="0">
                <a:solidFill>
                  <a:srgbClr val="000000"/>
                </a:solidFill>
              </a:rPr>
              <a:t>                        </a:t>
            </a:r>
            <a:br>
              <a:rPr lang="fr-FR" sz="2000" b="0" smtClean="0">
                <a:solidFill>
                  <a:srgbClr val="000000"/>
                </a:solidFill>
              </a:rPr>
            </a:br>
            <a:r>
              <a:rPr lang="fr-FR" sz="2000" b="0" smtClean="0">
                <a:solidFill>
                  <a:srgbClr val="000000"/>
                </a:solidFill>
              </a:rPr>
              <a:t>                                                                               </a:t>
            </a:r>
            <a:br>
              <a:rPr lang="fr-FR" sz="2000" b="0" smtClean="0">
                <a:solidFill>
                  <a:srgbClr val="000000"/>
                </a:solidFill>
              </a:rPr>
            </a:br>
            <a:r>
              <a:rPr lang="fr-FR" sz="2000" b="0" smtClean="0">
                <a:solidFill>
                  <a:srgbClr val="000000"/>
                </a:solidFill>
              </a:rPr>
              <a:t>                                                                 </a:t>
            </a:r>
            <a:endParaRPr lang="fr-FR" sz="2000" b="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 descr=" 30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780928"/>
            <a:ext cx="2880000" cy="1577143"/>
          </a:xfrm>
          <a:prstGeom prst="rect">
            <a:avLst/>
          </a:prstGeom>
          <a:noFill/>
        </p:spPr>
      </p:pic>
      <p:pic>
        <p:nvPicPr>
          <p:cNvPr id="7" name="Picture 5" descr=" 10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276475"/>
            <a:ext cx="5344467" cy="819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Mon parcours scolaire et professionnel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4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smtClean="0"/>
              <a:t>Mon parcours</a:t>
            </a:r>
            <a:endParaRPr lang="fr-BE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683568" y="1772816"/>
          <a:ext cx="7272808" cy="44869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72208"/>
                <a:gridCol w="5400600"/>
              </a:tblGrid>
              <a:tr h="612068">
                <a:tc>
                  <a:txBody>
                    <a:bodyPr/>
                    <a:lstStyle/>
                    <a:p>
                      <a:pPr algn="l"/>
                      <a:r>
                        <a:rPr lang="fr-FR" sz="1900" dirty="0" smtClean="0">
                          <a:solidFill>
                            <a:schemeClr val="accent1"/>
                          </a:solidFill>
                        </a:rPr>
                        <a:t>2013 – 2015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CPGE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(MPSI/MP*) au lycée Chaptal (Paris)</a:t>
                      </a:r>
                      <a:endParaRPr lang="fr-FR" sz="19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12068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2015 – 2017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L3/M1 Magistère de physique fondamentale d’Orsay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2017 – 2018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M2 ICFP  – Parcours Physique Quantique à l’ENS (Paris)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68152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2018 – 2021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Char char="-"/>
                      </a:pPr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 Thèse en physique statistique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à </a:t>
                      </a:r>
                      <a:r>
                        <a:rPr lang="fr-FR" sz="1900" b="0" baseline="0" dirty="0" err="1" smtClean="0">
                          <a:solidFill>
                            <a:srgbClr val="000000"/>
                          </a:solidFill>
                        </a:rPr>
                        <a:t>IJCLab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(Orsay)</a:t>
                      </a:r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 sous la direction de Gatien Verley et Raphaël Chétrite</a:t>
                      </a:r>
                    </a:p>
                    <a:p>
                      <a:pPr algn="l">
                        <a:buFontTx/>
                        <a:buChar char="-"/>
                      </a:pPr>
                      <a:endParaRPr lang="fr-FR" sz="300" b="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- Mission doctorale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de médiation scientifique à la MISS (Orsay)</a:t>
                      </a:r>
                      <a:endParaRPr lang="fr-FR" sz="19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068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err="1" smtClean="0">
                          <a:solidFill>
                            <a:schemeClr val="accent1"/>
                          </a:solidFill>
                        </a:rPr>
                        <a:t>Fév</a:t>
                      </a:r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 - Mai</a:t>
                      </a:r>
                      <a:r>
                        <a:rPr lang="fr-FR" sz="1900" b="1" baseline="0" dirty="0" smtClean="0">
                          <a:solidFill>
                            <a:schemeClr val="accent1"/>
                          </a:solidFill>
                        </a:rPr>
                        <a:t> 2022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Consultante scientifique à </a:t>
                      </a:r>
                      <a:r>
                        <a:rPr lang="fr-FR" sz="1900" b="0" dirty="0" err="1" smtClean="0">
                          <a:solidFill>
                            <a:srgbClr val="000000"/>
                          </a:solidFill>
                        </a:rPr>
                        <a:t>Auditex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(Paris)</a:t>
                      </a:r>
                      <a:endParaRPr lang="fr-FR" sz="19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12068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2022 - 2023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Préparation de l’agrégation au centre de Montrouge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15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395536" y="1600200"/>
            <a:ext cx="8136904" cy="4873752"/>
          </a:xfrm>
        </p:spPr>
        <p:txBody>
          <a:bodyPr>
            <a:normAutofit/>
          </a:bodyPr>
          <a:lstStyle/>
          <a:p>
            <a:pPr marL="0" indent="0"/>
            <a:r>
              <a:rPr lang="fr-FR" dirty="0" smtClean="0"/>
              <a:t>Conditionnement de l’observable sur une grande déviation (fluctuation rare)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sz="1200" dirty="0" smtClean="0"/>
          </a:p>
          <a:p>
            <a:pPr marL="0" indent="0" algn="just"/>
            <a:endParaRPr lang="fr-FR" sz="2000" dirty="0" smtClean="0"/>
          </a:p>
          <a:p>
            <a:pPr marL="0" indent="0" algn="just">
              <a:buClr>
                <a:srgbClr val="A31D5A"/>
              </a:buClr>
            </a:pPr>
            <a:r>
              <a:rPr lang="fr-FR" sz="2000" smtClean="0">
                <a:latin typeface="Times New Roman"/>
              </a:rPr>
              <a:t>Objectif : </a:t>
            </a:r>
            <a:r>
              <a:rPr lang="fr-FR" sz="2000" b="0" smtClean="0">
                <a:solidFill>
                  <a:srgbClr val="000000"/>
                </a:solidFill>
                <a:latin typeface="Times New Roman"/>
              </a:rPr>
              <a:t>Trouver un </a:t>
            </a:r>
            <a:r>
              <a:rPr lang="fr-FR" sz="2000" smtClean="0">
                <a:solidFill>
                  <a:srgbClr val="000000"/>
                </a:solidFill>
                <a:latin typeface="Times New Roman"/>
              </a:rPr>
              <a:t>processus de Markov effectif </a:t>
            </a:r>
            <a:r>
              <a:rPr lang="fr-FR" sz="2000" b="0" smtClean="0">
                <a:solidFill>
                  <a:srgbClr val="000000"/>
                </a:solidFill>
                <a:latin typeface="Times New Roman"/>
              </a:rPr>
              <a:t>équivalent au processus conditionné dans la limite des temps longs, i.e. pour lequel la valeur typique de l’observable sous ce nouveau processus vaut la valeur imposée.</a:t>
            </a:r>
            <a:endParaRPr lang="fr-FR" sz="2000" b="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 descr=" 30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780928"/>
            <a:ext cx="2880000" cy="1577143"/>
          </a:xfrm>
          <a:prstGeom prst="rect">
            <a:avLst/>
          </a:prstGeom>
          <a:noFill/>
        </p:spPr>
      </p:pic>
      <p:pic>
        <p:nvPicPr>
          <p:cNvPr id="7" name="Picture 5" descr=" 102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276475"/>
            <a:ext cx="5344467" cy="819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15200" cy="964704"/>
          </a:xfrm>
        </p:spPr>
        <p:txBody>
          <a:bodyPr>
            <a:normAutofit/>
          </a:bodyPr>
          <a:lstStyle/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processus de Markov effectif équivalent au processus conditionné dans la limite des temps longs.</a:t>
            </a:r>
            <a:endParaRPr lang="fr-FR" b="0" dirty="0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15200" cy="964704"/>
          </a:xfrm>
        </p:spPr>
        <p:txBody>
          <a:bodyPr>
            <a:normAutofit/>
          </a:bodyPr>
          <a:lstStyle/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processus de Markov effectif équivalent au processus conditionné dans la limite des temps longs.</a:t>
            </a:r>
            <a:endParaRPr lang="fr-FR" b="0" dirty="0" smtClean="0">
              <a:solidFill>
                <a:srgbClr val="000000"/>
              </a:solidFill>
            </a:endParaRPr>
          </a:p>
        </p:txBody>
      </p:sp>
      <p:grpSp>
        <p:nvGrpSpPr>
          <p:cNvPr id="7" name="Groupe 28" descr=" 29"/>
          <p:cNvGrpSpPr/>
          <p:nvPr/>
        </p:nvGrpSpPr>
        <p:grpSpPr>
          <a:xfrm>
            <a:off x="1259952" y="2636911"/>
            <a:ext cx="863999" cy="1476000"/>
            <a:chOff x="1259952" y="2636912"/>
            <a:chExt cx="947644" cy="1584176"/>
          </a:xfrm>
        </p:grpSpPr>
        <p:pic>
          <p:nvPicPr>
            <p:cNvPr id="8" name="Picture 4" descr="C:\Users\LENOVO\Desktop\images_mepd\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59952" y="2996952"/>
              <a:ext cx="552919" cy="720080"/>
            </a:xfrm>
            <a:prstGeom prst="rect">
              <a:avLst/>
            </a:prstGeom>
            <a:noFill/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35696" y="2636912"/>
              <a:ext cx="37190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15200" cy="964704"/>
          </a:xfrm>
        </p:spPr>
        <p:txBody>
          <a:bodyPr>
            <a:normAutofit/>
          </a:bodyPr>
          <a:lstStyle/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processus de Markov effectif équivalent au processus conditionné dans la limite des temps longs.</a:t>
            </a:r>
            <a:endParaRPr lang="fr-FR" b="0" dirty="0" smtClean="0">
              <a:solidFill>
                <a:srgbClr val="000000"/>
              </a:solidFill>
            </a:endParaRPr>
          </a:p>
        </p:txBody>
      </p:sp>
      <p:pic>
        <p:nvPicPr>
          <p:cNvPr id="11" name="Picture 2" descr="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3" y="2662628"/>
            <a:ext cx="2451404" cy="1342435"/>
          </a:xfrm>
          <a:prstGeom prst="rect">
            <a:avLst/>
          </a:prstGeom>
          <a:noFill/>
        </p:spPr>
      </p:pic>
      <p:grpSp>
        <p:nvGrpSpPr>
          <p:cNvPr id="3" name="Groupe 28" descr=" 29"/>
          <p:cNvGrpSpPr/>
          <p:nvPr/>
        </p:nvGrpSpPr>
        <p:grpSpPr>
          <a:xfrm>
            <a:off x="1259952" y="2636911"/>
            <a:ext cx="863999" cy="1476000"/>
            <a:chOff x="1259952" y="2636912"/>
            <a:chExt cx="947644" cy="1584176"/>
          </a:xfrm>
        </p:grpSpPr>
        <p:pic>
          <p:nvPicPr>
            <p:cNvPr id="8" name="Picture 4" descr="C:\Users\LENOVO\Desktop\images_mepd\k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9952" y="2996952"/>
              <a:ext cx="552919" cy="720080"/>
            </a:xfrm>
            <a:prstGeom prst="rect">
              <a:avLst/>
            </a:prstGeom>
            <a:noFill/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5696" y="2636912"/>
              <a:ext cx="37190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15200" cy="964704"/>
          </a:xfrm>
        </p:spPr>
        <p:txBody>
          <a:bodyPr>
            <a:normAutofit/>
          </a:bodyPr>
          <a:lstStyle/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processus de Markov effectif équivalent au processus conditionné dans la limite des temps longs.</a:t>
            </a:r>
            <a:endParaRPr lang="fr-FR" b="0" dirty="0" smtClean="0">
              <a:solidFill>
                <a:srgbClr val="000000"/>
              </a:solidFill>
            </a:endParaRPr>
          </a:p>
        </p:txBody>
      </p:sp>
      <p:pic>
        <p:nvPicPr>
          <p:cNvPr id="11" name="Picture 2" descr="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3" y="2662628"/>
            <a:ext cx="2451404" cy="1342435"/>
          </a:xfrm>
          <a:prstGeom prst="rect">
            <a:avLst/>
          </a:prstGeom>
          <a:noFill/>
        </p:spPr>
      </p:pic>
      <p:cxnSp>
        <p:nvCxnSpPr>
          <p:cNvPr id="12" name="Connecteur droit avec flèche 11" descr=" 18"/>
          <p:cNvCxnSpPr/>
          <p:nvPr/>
        </p:nvCxnSpPr>
        <p:spPr>
          <a:xfrm>
            <a:off x="4932040" y="3212975"/>
            <a:ext cx="1224136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3" name="Groupe 28" descr=" 29"/>
          <p:cNvGrpSpPr/>
          <p:nvPr/>
        </p:nvGrpSpPr>
        <p:grpSpPr>
          <a:xfrm>
            <a:off x="1259952" y="2636911"/>
            <a:ext cx="863999" cy="1476000"/>
            <a:chOff x="1259952" y="2636912"/>
            <a:chExt cx="947644" cy="1584176"/>
          </a:xfrm>
        </p:grpSpPr>
        <p:pic>
          <p:nvPicPr>
            <p:cNvPr id="8" name="Picture 4" descr="C:\Users\LENOVO\Desktop\images_mepd\k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9952" y="2996952"/>
              <a:ext cx="552919" cy="720080"/>
            </a:xfrm>
            <a:prstGeom prst="rect">
              <a:avLst/>
            </a:prstGeom>
            <a:noFill/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5696" y="2636912"/>
              <a:ext cx="37190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3" name="Picture 3" descr=" 205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8184" y="2982438"/>
            <a:ext cx="2081454" cy="50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15200" cy="964704"/>
          </a:xfrm>
        </p:spPr>
        <p:txBody>
          <a:bodyPr>
            <a:normAutofit/>
          </a:bodyPr>
          <a:lstStyle/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processus de Markov effectif équivalent au processus conditionné dans la limite des temps longs.</a:t>
            </a:r>
            <a:endParaRPr lang="fr-FR" b="0" dirty="0" smtClean="0">
              <a:solidFill>
                <a:srgbClr val="000000"/>
              </a:solidFill>
            </a:endParaRPr>
          </a:p>
        </p:txBody>
      </p:sp>
      <p:pic>
        <p:nvPicPr>
          <p:cNvPr id="11" name="Picture 2" descr="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3" y="2662628"/>
            <a:ext cx="2451404" cy="1342435"/>
          </a:xfrm>
          <a:prstGeom prst="rect">
            <a:avLst/>
          </a:prstGeom>
          <a:noFill/>
        </p:spPr>
      </p:pic>
      <p:cxnSp>
        <p:nvCxnSpPr>
          <p:cNvPr id="12" name="Connecteur droit avec flèche 11" descr=" 18"/>
          <p:cNvCxnSpPr/>
          <p:nvPr/>
        </p:nvCxnSpPr>
        <p:spPr>
          <a:xfrm>
            <a:off x="4932040" y="3212975"/>
            <a:ext cx="1224136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3" name="Groupe 28" descr=" 29"/>
          <p:cNvGrpSpPr/>
          <p:nvPr/>
        </p:nvGrpSpPr>
        <p:grpSpPr>
          <a:xfrm>
            <a:off x="1259952" y="2636911"/>
            <a:ext cx="863999" cy="1476000"/>
            <a:chOff x="1259952" y="2636912"/>
            <a:chExt cx="947644" cy="1584176"/>
          </a:xfrm>
        </p:grpSpPr>
        <p:pic>
          <p:nvPicPr>
            <p:cNvPr id="8" name="Picture 4" descr="C:\Users\LENOVO\Desktop\images_mepd\k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59952" y="2996952"/>
              <a:ext cx="552919" cy="720080"/>
            </a:xfrm>
            <a:prstGeom prst="rect">
              <a:avLst/>
            </a:prstGeom>
            <a:noFill/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835696" y="2636912"/>
              <a:ext cx="37190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5" name="Picture 13" descr=" 410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42058" y="4077073"/>
            <a:ext cx="2554075" cy="7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 descr=" 205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8184" y="2982438"/>
            <a:ext cx="2081454" cy="50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 205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0152" y="4262580"/>
            <a:ext cx="2272626" cy="67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15200" cy="964704"/>
          </a:xfrm>
        </p:spPr>
        <p:txBody>
          <a:bodyPr>
            <a:normAutofit/>
          </a:bodyPr>
          <a:lstStyle/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processus de Markov effectif équivalent au processus conditionné dans la limite des temps longs.</a:t>
            </a:r>
            <a:endParaRPr lang="fr-FR" b="0" dirty="0" smtClean="0">
              <a:solidFill>
                <a:srgbClr val="000000"/>
              </a:solidFill>
            </a:endParaRPr>
          </a:p>
        </p:txBody>
      </p:sp>
      <p:pic>
        <p:nvPicPr>
          <p:cNvPr id="11" name="Picture 2" descr="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3" y="2662628"/>
            <a:ext cx="2451404" cy="1342435"/>
          </a:xfrm>
          <a:prstGeom prst="rect">
            <a:avLst/>
          </a:prstGeom>
          <a:noFill/>
        </p:spPr>
      </p:pic>
      <p:pic>
        <p:nvPicPr>
          <p:cNvPr id="16" name="Picture 5" descr=" 41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5556005"/>
            <a:ext cx="576064" cy="609299"/>
          </a:xfrm>
          <a:prstGeom prst="rect">
            <a:avLst/>
          </a:prstGeom>
          <a:noFill/>
        </p:spPr>
      </p:pic>
      <p:cxnSp>
        <p:nvCxnSpPr>
          <p:cNvPr id="12" name="Connecteur droit avec flèche 11" descr=" 18"/>
          <p:cNvCxnSpPr/>
          <p:nvPr/>
        </p:nvCxnSpPr>
        <p:spPr>
          <a:xfrm>
            <a:off x="4932040" y="3212975"/>
            <a:ext cx="1224136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3" name="Groupe 28" descr=" 29"/>
          <p:cNvGrpSpPr/>
          <p:nvPr/>
        </p:nvGrpSpPr>
        <p:grpSpPr>
          <a:xfrm>
            <a:off x="1259952" y="2636911"/>
            <a:ext cx="863999" cy="1476000"/>
            <a:chOff x="1259952" y="2636912"/>
            <a:chExt cx="947644" cy="1584176"/>
          </a:xfrm>
        </p:grpSpPr>
        <p:pic>
          <p:nvPicPr>
            <p:cNvPr id="8" name="Picture 4" descr="C:\Users\LENOVO\Desktop\images_mepd\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59952" y="2996952"/>
              <a:ext cx="552919" cy="720080"/>
            </a:xfrm>
            <a:prstGeom prst="rect">
              <a:avLst/>
            </a:prstGeom>
            <a:noFill/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35696" y="2636912"/>
              <a:ext cx="37190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7" name="Picture 8" descr="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5085184"/>
            <a:ext cx="360040" cy="153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3" descr=" 410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42058" y="4077073"/>
            <a:ext cx="2554075" cy="7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 descr=" 205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8184" y="2982438"/>
            <a:ext cx="2081454" cy="50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 205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940152" y="4262580"/>
            <a:ext cx="2272626" cy="67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15200" cy="964704"/>
          </a:xfrm>
        </p:spPr>
        <p:txBody>
          <a:bodyPr>
            <a:normAutofit/>
          </a:bodyPr>
          <a:lstStyle/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processus de Markov effectif équivalent au processus conditionné dans la limite des temps longs.</a:t>
            </a:r>
            <a:endParaRPr lang="fr-FR" b="0" dirty="0" smtClean="0">
              <a:solidFill>
                <a:srgbClr val="000000"/>
              </a:solidFill>
            </a:endParaRPr>
          </a:p>
        </p:txBody>
      </p:sp>
      <p:pic>
        <p:nvPicPr>
          <p:cNvPr id="11" name="Picture 2" descr="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3" y="2662628"/>
            <a:ext cx="2451404" cy="1342435"/>
          </a:xfrm>
          <a:prstGeom prst="rect">
            <a:avLst/>
          </a:prstGeom>
          <a:noFill/>
        </p:spPr>
      </p:pic>
      <p:pic>
        <p:nvPicPr>
          <p:cNvPr id="16" name="Picture 5" descr=" 41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5556005"/>
            <a:ext cx="576064" cy="609299"/>
          </a:xfrm>
          <a:prstGeom prst="rect">
            <a:avLst/>
          </a:prstGeom>
          <a:noFill/>
        </p:spPr>
      </p:pic>
      <p:cxnSp>
        <p:nvCxnSpPr>
          <p:cNvPr id="12" name="Connecteur droit avec flèche 11" descr=" 18"/>
          <p:cNvCxnSpPr/>
          <p:nvPr/>
        </p:nvCxnSpPr>
        <p:spPr>
          <a:xfrm>
            <a:off x="4932040" y="3212975"/>
            <a:ext cx="1224136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3" name="Groupe 28" descr=" 29"/>
          <p:cNvGrpSpPr/>
          <p:nvPr/>
        </p:nvGrpSpPr>
        <p:grpSpPr>
          <a:xfrm>
            <a:off x="1259952" y="2636911"/>
            <a:ext cx="863999" cy="1476000"/>
            <a:chOff x="1259952" y="2636912"/>
            <a:chExt cx="947644" cy="1584176"/>
          </a:xfrm>
        </p:grpSpPr>
        <p:pic>
          <p:nvPicPr>
            <p:cNvPr id="8" name="Picture 4" descr="C:\Users\LENOVO\Desktop\images_mepd\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59952" y="2996952"/>
              <a:ext cx="552919" cy="720080"/>
            </a:xfrm>
            <a:prstGeom prst="rect">
              <a:avLst/>
            </a:prstGeom>
            <a:noFill/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35696" y="2636912"/>
              <a:ext cx="37190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7" name="Picture 8" descr="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5085184"/>
            <a:ext cx="360040" cy="153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3" descr=" 410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42058" y="4077073"/>
            <a:ext cx="2554075" cy="7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2" descr=" 512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3" y="5229199"/>
            <a:ext cx="236172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 descr=" 205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8184" y="2982438"/>
            <a:ext cx="2081454" cy="50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 205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940152" y="4262580"/>
            <a:ext cx="2272626" cy="67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15200" cy="964704"/>
          </a:xfrm>
        </p:spPr>
        <p:txBody>
          <a:bodyPr>
            <a:normAutofit/>
          </a:bodyPr>
          <a:lstStyle/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processus de Markov effectif équivalent au processus conditionné dans la limite des temps longs.</a:t>
            </a:r>
            <a:endParaRPr lang="fr-FR" b="0" dirty="0" smtClean="0">
              <a:solidFill>
                <a:srgbClr val="000000"/>
              </a:solidFill>
            </a:endParaRPr>
          </a:p>
        </p:txBody>
      </p:sp>
      <p:pic>
        <p:nvPicPr>
          <p:cNvPr id="11" name="Picture 2" descr="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3" y="2662628"/>
            <a:ext cx="2451404" cy="1342435"/>
          </a:xfrm>
          <a:prstGeom prst="rect">
            <a:avLst/>
          </a:prstGeom>
          <a:noFill/>
        </p:spPr>
      </p:pic>
      <p:pic>
        <p:nvPicPr>
          <p:cNvPr id="16" name="Picture 5" descr=" 410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5556005"/>
            <a:ext cx="576064" cy="609299"/>
          </a:xfrm>
          <a:prstGeom prst="rect">
            <a:avLst/>
          </a:prstGeom>
          <a:noFill/>
        </p:spPr>
      </p:pic>
      <p:cxnSp>
        <p:nvCxnSpPr>
          <p:cNvPr id="12" name="Connecteur droit avec flèche 11" descr=" 18"/>
          <p:cNvCxnSpPr/>
          <p:nvPr/>
        </p:nvCxnSpPr>
        <p:spPr>
          <a:xfrm>
            <a:off x="4932040" y="3212975"/>
            <a:ext cx="1224136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3" name="Groupe 28" descr=" 29"/>
          <p:cNvGrpSpPr/>
          <p:nvPr/>
        </p:nvGrpSpPr>
        <p:grpSpPr>
          <a:xfrm>
            <a:off x="1259952" y="2636911"/>
            <a:ext cx="863999" cy="1476000"/>
            <a:chOff x="1259952" y="2636912"/>
            <a:chExt cx="947644" cy="1584176"/>
          </a:xfrm>
        </p:grpSpPr>
        <p:pic>
          <p:nvPicPr>
            <p:cNvPr id="8" name="Picture 4" descr="C:\Users\LENOVO\Desktop\images_mepd\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59952" y="2996952"/>
              <a:ext cx="552919" cy="720080"/>
            </a:xfrm>
            <a:prstGeom prst="rect">
              <a:avLst/>
            </a:prstGeom>
            <a:noFill/>
          </p:spPr>
        </p:pic>
        <p:pic>
          <p:nvPicPr>
            <p:cNvPr id="10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35696" y="2636912"/>
              <a:ext cx="37190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7" name="Picture 8" descr=" 2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5085184"/>
            <a:ext cx="360040" cy="153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3" descr=" 4109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42058" y="4077073"/>
            <a:ext cx="2554075" cy="79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9" name="Connecteur droit avec flèche 18" descr=" 34"/>
          <p:cNvCxnSpPr/>
          <p:nvPr/>
        </p:nvCxnSpPr>
        <p:spPr>
          <a:xfrm>
            <a:off x="4860032" y="5877271"/>
            <a:ext cx="1224136" cy="15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8" name="Picture 2" descr=" 512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3" y="5229199"/>
            <a:ext cx="236172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 descr=" 205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8184" y="2982438"/>
            <a:ext cx="2081454" cy="503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 2052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76526" y="5648547"/>
            <a:ext cx="185185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 descr=" 205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40152" y="4262580"/>
            <a:ext cx="2272626" cy="67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Résolution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17</a:t>
            </a:r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931224" cy="1684784"/>
          </a:xfrm>
        </p:spPr>
        <p:txBody>
          <a:bodyPr>
            <a:normAutofit/>
          </a:bodyPr>
          <a:lstStyle/>
          <a:p>
            <a:r>
              <a:rPr lang="fr-FR" b="0" u="sng" dirty="0" smtClean="0">
                <a:solidFill>
                  <a:srgbClr val="000000"/>
                </a:solidFill>
              </a:rPr>
              <a:t>Ce problème a été résolu pour :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fr-FR" sz="2000" b="0" dirty="0" smtClean="0">
                <a:solidFill>
                  <a:srgbClr val="000000"/>
                </a:solidFill>
              </a:rPr>
              <a:t> Des processus de Markov impliquant des taux de transition indépendants du temps.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fr-FR" sz="2000" b="0" dirty="0" smtClean="0">
                <a:solidFill>
                  <a:srgbClr val="000000"/>
                </a:solidFill>
              </a:rPr>
              <a:t> Des observables mettant en jeu des fonctions indépendantes du temps.</a:t>
            </a:r>
            <a:endParaRPr lang="fr-FR" sz="2000" b="0" dirty="0">
              <a:solidFill>
                <a:srgbClr val="000000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3429001"/>
            <a:ext cx="8219256" cy="65293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Contribution</a:t>
            </a:r>
            <a:r>
              <a:rPr kumimoji="0" lang="fr-FR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personnelle </a:t>
            </a:r>
            <a:endParaRPr kumimoji="0" lang="fr-FR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Espace réservé du contenu 7"/>
          <p:cNvSpPr txBox="1">
            <a:spLocks/>
          </p:cNvSpPr>
          <p:nvPr/>
        </p:nvSpPr>
        <p:spPr>
          <a:xfrm>
            <a:off x="467544" y="4149080"/>
            <a:ext cx="7931224" cy="16847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kumimoji="0" lang="fr-FR" sz="2400" b="0" i="0" u="sng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Résolution pour</a:t>
            </a:r>
            <a:r>
              <a:rPr kumimoji="0" lang="fr-FR" sz="2400" b="0" i="0" u="sng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</a:t>
            </a:r>
          </a:p>
          <a:p>
            <a:pPr marL="263525" lvl="0" indent="-263525">
              <a:spcBef>
                <a:spcPts val="60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</a:pPr>
            <a:r>
              <a:rPr kumimoji="0" lang="fr-FR" sz="2000" b="0" i="0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</a:t>
            </a:r>
            <a:r>
              <a:rPr lang="fr-FR" sz="2000" dirty="0" smtClean="0">
                <a:solidFill>
                  <a:srgbClr val="000000"/>
                </a:solidFill>
              </a:rPr>
              <a:t> processus de Markov impliquant des taux de transition périodiques.</a:t>
            </a:r>
          </a:p>
          <a:p>
            <a:pPr marL="263525" lvl="0" indent="-263525">
              <a:spcBef>
                <a:spcPts val="60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Des observables mettant en jeu des fonctions périodiques.</a:t>
            </a:r>
            <a:endParaRPr kumimoji="0" lang="fr-FR" sz="2000" b="0" i="0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endParaRPr kumimoji="0" lang="fr-FR" sz="2400" b="0" i="0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1547664" y="2636912"/>
            <a:ext cx="6120680" cy="1499240"/>
          </a:xfrm>
        </p:spPr>
        <p:txBody>
          <a:bodyPr/>
          <a:lstStyle/>
          <a:p>
            <a:r>
              <a:rPr lang="fr-FR" dirty="0" smtClean="0"/>
              <a:t>II.  </a:t>
            </a:r>
          </a:p>
          <a:p>
            <a:r>
              <a:rPr lang="fr-FR" dirty="0" smtClean="0"/>
              <a:t>1.   Mes travaux de recherche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r>
              <a:rPr lang="fr-BE" smtClean="0"/>
              <a:t>5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Application au chat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38864" y="5716104"/>
            <a:ext cx="609600" cy="521208"/>
          </a:xfrm>
        </p:spPr>
        <p:txBody>
          <a:bodyPr/>
          <a:lstStyle/>
          <a:p>
            <a:r>
              <a:rPr lang="fr-BE" smtClean="0"/>
              <a:t>18</a:t>
            </a:r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179512" y="1628800"/>
            <a:ext cx="3456384" cy="504056"/>
          </a:xfrm>
        </p:spPr>
        <p:txBody>
          <a:bodyPr>
            <a:normAutofit/>
          </a:bodyPr>
          <a:lstStyle/>
          <a:p>
            <a:r>
              <a:rPr lang="fr-FR" sz="2000" dirty="0" smtClean="0"/>
              <a:t>Taux de transition périodique</a:t>
            </a:r>
            <a:endParaRPr lang="fr-FR" sz="2000" dirty="0"/>
          </a:p>
        </p:txBody>
      </p:sp>
      <p:pic>
        <p:nvPicPr>
          <p:cNvPr id="7" name="Picture 4" descr="D:\Docs\Work\Agreg_de_la_mort\Dossier_didactique\Courbes\fig_transition_c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179085"/>
            <a:ext cx="2808311" cy="961883"/>
          </a:xfrm>
          <a:prstGeom prst="rect">
            <a:avLst/>
          </a:prstGeom>
          <a:noFill/>
        </p:spPr>
      </p:pic>
      <p:pic>
        <p:nvPicPr>
          <p:cNvPr id="5122" name="Picture 2" descr="D:\Docs\Work\Agreg_de_la_mort\Dossier_didactique\Courbes\Model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3235761"/>
            <a:ext cx="2977563" cy="1777415"/>
          </a:xfrm>
          <a:prstGeom prst="rect">
            <a:avLst/>
          </a:prstGeom>
          <a:noFill/>
        </p:spPr>
      </p:pic>
      <p:cxnSp>
        <p:nvCxnSpPr>
          <p:cNvPr id="11" name="Connecteur droit 10"/>
          <p:cNvCxnSpPr/>
          <p:nvPr/>
        </p:nvCxnSpPr>
        <p:spPr>
          <a:xfrm>
            <a:off x="3923928" y="1556792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7"/>
          <p:cNvSpPr txBox="1">
            <a:spLocks/>
          </p:cNvSpPr>
          <p:nvPr/>
        </p:nvSpPr>
        <p:spPr>
          <a:xfrm>
            <a:off x="4211960" y="1556792"/>
            <a:ext cx="3456384" cy="5040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66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Observable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rgbClr val="22666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70672" y="2139882"/>
            <a:ext cx="4320480" cy="64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31123" y="2996952"/>
            <a:ext cx="1853045" cy="233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1960" y="3356992"/>
            <a:ext cx="3264477" cy="19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D:\Docs\Work\Agreg_de_la_mort\Dossier_didactique\Courbes\fig_g_etat_toymode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921" y="5157192"/>
            <a:ext cx="3762999" cy="1080120"/>
          </a:xfrm>
          <a:prstGeom prst="rect">
            <a:avLst/>
          </a:prstGeom>
          <a:noFill/>
        </p:spPr>
      </p:pic>
      <p:pic>
        <p:nvPicPr>
          <p:cNvPr id="1028" name="Picture 4" descr="D:\Docs\Work\Agreg_de_la_mort\Dossier_didactique\Courbes\K+-vsK-+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717032"/>
            <a:ext cx="4985717" cy="2376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435568"/>
            <a:ext cx="7467600" cy="1057328"/>
          </a:xfrm>
        </p:spPr>
        <p:txBody>
          <a:bodyPr/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endParaRPr lang="fr-FR" dirty="0"/>
          </a:p>
        </p:txBody>
      </p:sp>
      <p:sp>
        <p:nvSpPr>
          <p:cNvPr id="7" name="ZoneTexte 6" descr=" 7"/>
          <p:cNvSpPr txBox="1"/>
          <p:nvPr/>
        </p:nvSpPr>
        <p:spPr>
          <a:xfrm>
            <a:off x="683568" y="25649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sz="2000" dirty="0" smtClean="0">
                <a:solidFill>
                  <a:srgbClr val="000000"/>
                </a:solidFill>
              </a:rPr>
              <a:t>La grande déviation d’un processus est la valeur typique d’un autre processus.</a:t>
            </a:r>
          </a:p>
          <a:p>
            <a:pPr indent="266700">
              <a:buFont typeface="Arial" pitchFamily="34" charset="0"/>
              <a:buChar char="•"/>
            </a:pPr>
            <a:endParaRPr lang="fr-FR" sz="900" dirty="0" smtClean="0">
              <a:solidFill>
                <a:srgbClr val="000000"/>
              </a:solidFill>
            </a:endParaRPr>
          </a:p>
          <a:p>
            <a:pPr indent="266700"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Aspect fondamental: généralisation de concepts d’équilibre : ensembles canonique et microcanonique, équivalence d’ensemble.</a:t>
            </a:r>
            <a:endParaRPr lang="fr-FR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435568"/>
            <a:ext cx="7467600" cy="1057328"/>
          </a:xfrm>
        </p:spPr>
        <p:txBody>
          <a:bodyPr/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endParaRPr lang="fr-FR" dirty="0"/>
          </a:p>
        </p:txBody>
      </p:sp>
      <p:sp>
        <p:nvSpPr>
          <p:cNvPr id="7" name="ZoneTexte 6" descr=" 7"/>
          <p:cNvSpPr txBox="1"/>
          <p:nvPr/>
        </p:nvSpPr>
        <p:spPr>
          <a:xfrm>
            <a:off x="683568" y="25649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sz="2000" dirty="0" smtClean="0">
                <a:solidFill>
                  <a:srgbClr val="000000"/>
                </a:solidFill>
              </a:rPr>
              <a:t>La grande déviation d’un processus est la valeur typique d’un autre processus.</a:t>
            </a:r>
          </a:p>
          <a:p>
            <a:pPr indent="266700">
              <a:buFont typeface="Arial" pitchFamily="34" charset="0"/>
              <a:buChar char="•"/>
            </a:pPr>
            <a:endParaRPr lang="fr-FR" sz="900" dirty="0" smtClean="0">
              <a:solidFill>
                <a:srgbClr val="000000"/>
              </a:solidFill>
            </a:endParaRPr>
          </a:p>
          <a:p>
            <a:pPr indent="266700"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Aspect fondamental: généralisation de concepts d’équilibre : ensembles canonique et microcanonique, équivalence d’ensemble.</a:t>
            </a:r>
            <a:endParaRPr lang="fr-FR" dirty="0"/>
          </a:p>
        </p:txBody>
      </p:sp>
      <p:graphicFrame>
        <p:nvGraphicFramePr>
          <p:cNvPr id="8" name="Tableau 7" descr=" 15"/>
          <p:cNvGraphicFramePr>
            <a:graphicFrameLocks noGrp="1"/>
          </p:cNvGraphicFramePr>
          <p:nvPr/>
        </p:nvGraphicFramePr>
        <p:xfrm>
          <a:off x="539551" y="4170784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Microcanonique:</a:t>
                      </a:r>
                      <a:r>
                        <a:rPr lang="fr-FR" sz="1800" baseline="0" dirty="0" smtClean="0"/>
                        <a:t> contrainte sur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435568"/>
            <a:ext cx="7467600" cy="1057328"/>
          </a:xfrm>
        </p:spPr>
        <p:txBody>
          <a:bodyPr/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endParaRPr lang="fr-FR" dirty="0"/>
          </a:p>
        </p:txBody>
      </p:sp>
      <p:sp>
        <p:nvSpPr>
          <p:cNvPr id="7" name="ZoneTexte 6" descr=" 7"/>
          <p:cNvSpPr txBox="1"/>
          <p:nvPr/>
        </p:nvSpPr>
        <p:spPr>
          <a:xfrm>
            <a:off x="683568" y="25649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sz="2000" dirty="0" smtClean="0">
                <a:solidFill>
                  <a:srgbClr val="000000"/>
                </a:solidFill>
              </a:rPr>
              <a:t>La grande déviation d’un processus est la valeur typique d’un autre processus.</a:t>
            </a:r>
          </a:p>
          <a:p>
            <a:pPr indent="266700">
              <a:buFont typeface="Arial" pitchFamily="34" charset="0"/>
              <a:buChar char="•"/>
            </a:pPr>
            <a:endParaRPr lang="fr-FR" sz="900" dirty="0" smtClean="0">
              <a:solidFill>
                <a:srgbClr val="000000"/>
              </a:solidFill>
            </a:endParaRPr>
          </a:p>
          <a:p>
            <a:pPr indent="266700"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Aspect fondamental: généralisation de concepts d’équilibre : ensembles canonique et microcanonique, équivalence d’ensemble.</a:t>
            </a:r>
            <a:endParaRPr lang="fr-FR" dirty="0"/>
          </a:p>
        </p:txBody>
      </p:sp>
      <p:graphicFrame>
        <p:nvGraphicFramePr>
          <p:cNvPr id="8" name="Tableau 7" descr=" 15"/>
          <p:cNvGraphicFramePr>
            <a:graphicFrameLocks noGrp="1"/>
          </p:cNvGraphicFramePr>
          <p:nvPr/>
        </p:nvGraphicFramePr>
        <p:xfrm>
          <a:off x="539551" y="4170784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Microcanonique:</a:t>
                      </a:r>
                      <a:r>
                        <a:rPr lang="fr-FR" sz="1800" baseline="0" dirty="0" smtClean="0"/>
                        <a:t> contrainte sur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435568"/>
            <a:ext cx="7467600" cy="1057328"/>
          </a:xfrm>
        </p:spPr>
        <p:txBody>
          <a:bodyPr/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endParaRPr lang="fr-FR" dirty="0"/>
          </a:p>
        </p:txBody>
      </p:sp>
      <p:sp>
        <p:nvSpPr>
          <p:cNvPr id="7" name="ZoneTexte 6" descr=" 7"/>
          <p:cNvSpPr txBox="1"/>
          <p:nvPr/>
        </p:nvSpPr>
        <p:spPr>
          <a:xfrm>
            <a:off x="683568" y="25649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sz="2000" dirty="0" smtClean="0">
                <a:solidFill>
                  <a:srgbClr val="000000"/>
                </a:solidFill>
              </a:rPr>
              <a:t>La grande déviation d’un processus est la valeur typique d’un autre processus.</a:t>
            </a:r>
          </a:p>
          <a:p>
            <a:pPr indent="266700">
              <a:buFont typeface="Arial" pitchFamily="34" charset="0"/>
              <a:buChar char="•"/>
            </a:pPr>
            <a:endParaRPr lang="fr-FR" sz="900" dirty="0" smtClean="0">
              <a:solidFill>
                <a:srgbClr val="000000"/>
              </a:solidFill>
            </a:endParaRPr>
          </a:p>
          <a:p>
            <a:pPr indent="266700"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Aspect fondamental: généralisation de concepts d’équilibre : ensembles canonique et microcanonique, équivalence d’ensemble.</a:t>
            </a:r>
            <a:endParaRPr lang="fr-FR" dirty="0"/>
          </a:p>
        </p:txBody>
      </p:sp>
      <p:graphicFrame>
        <p:nvGraphicFramePr>
          <p:cNvPr id="8" name="Tableau 7" descr=" 15"/>
          <p:cNvGraphicFramePr>
            <a:graphicFrameLocks noGrp="1"/>
          </p:cNvGraphicFramePr>
          <p:nvPr/>
        </p:nvGraphicFramePr>
        <p:xfrm>
          <a:off x="539551" y="4170784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Microcanonique:</a:t>
                      </a:r>
                      <a:r>
                        <a:rPr lang="fr-FR" sz="1800" baseline="0" dirty="0" smtClean="0"/>
                        <a:t> contrainte sur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au 9" descr=" 16"/>
          <p:cNvGraphicFramePr>
            <a:graphicFrameLocks noGrp="1"/>
          </p:cNvGraphicFramePr>
          <p:nvPr/>
        </p:nvGraphicFramePr>
        <p:xfrm>
          <a:off x="539551" y="4818855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Canonique: on fixe la</a:t>
                      </a:r>
                      <a:r>
                        <a:rPr lang="fr-FR" sz="1800" baseline="0" dirty="0" smtClean="0"/>
                        <a:t> valeur moyenne de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435568"/>
            <a:ext cx="7467600" cy="1057328"/>
          </a:xfrm>
        </p:spPr>
        <p:txBody>
          <a:bodyPr/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endParaRPr lang="fr-FR" dirty="0"/>
          </a:p>
        </p:txBody>
      </p:sp>
      <p:sp>
        <p:nvSpPr>
          <p:cNvPr id="7" name="ZoneTexte 6" descr=" 7"/>
          <p:cNvSpPr txBox="1"/>
          <p:nvPr/>
        </p:nvSpPr>
        <p:spPr>
          <a:xfrm>
            <a:off x="683568" y="25649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sz="2000" dirty="0" smtClean="0">
                <a:solidFill>
                  <a:srgbClr val="000000"/>
                </a:solidFill>
              </a:rPr>
              <a:t>La grande déviation d’un processus est la valeur typique d’un autre processus.</a:t>
            </a:r>
          </a:p>
          <a:p>
            <a:pPr indent="266700">
              <a:buFont typeface="Arial" pitchFamily="34" charset="0"/>
              <a:buChar char="•"/>
            </a:pPr>
            <a:endParaRPr lang="fr-FR" sz="900" dirty="0" smtClean="0">
              <a:solidFill>
                <a:srgbClr val="000000"/>
              </a:solidFill>
            </a:endParaRPr>
          </a:p>
          <a:p>
            <a:pPr indent="266700"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Aspect fondamental: généralisation de concepts d’équilibre : ensembles canonique et microcanonique, équivalence d’ensemble.</a:t>
            </a:r>
            <a:endParaRPr lang="fr-FR" dirty="0"/>
          </a:p>
        </p:txBody>
      </p:sp>
      <p:graphicFrame>
        <p:nvGraphicFramePr>
          <p:cNvPr id="8" name="Tableau 7" descr=" 15"/>
          <p:cNvGraphicFramePr>
            <a:graphicFrameLocks noGrp="1"/>
          </p:cNvGraphicFramePr>
          <p:nvPr/>
        </p:nvGraphicFramePr>
        <p:xfrm>
          <a:off x="539551" y="4170784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Microcanonique:</a:t>
                      </a:r>
                      <a:r>
                        <a:rPr lang="fr-FR" sz="1800" baseline="0" dirty="0" smtClean="0"/>
                        <a:t> contrainte sur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au 9" descr=" 16"/>
          <p:cNvGraphicFramePr>
            <a:graphicFrameLocks noGrp="1"/>
          </p:cNvGraphicFramePr>
          <p:nvPr/>
        </p:nvGraphicFramePr>
        <p:xfrm>
          <a:off x="539551" y="4818855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Canonique: on fixe la</a:t>
                      </a:r>
                      <a:r>
                        <a:rPr lang="fr-FR" sz="1800" baseline="0" dirty="0" smtClean="0"/>
                        <a:t> valeur moyenne de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au 10" descr=" 17"/>
          <p:cNvGraphicFramePr>
            <a:graphicFrameLocks noGrp="1"/>
          </p:cNvGraphicFramePr>
          <p:nvPr/>
        </p:nvGraphicFramePr>
        <p:xfrm>
          <a:off x="539551" y="5466927"/>
          <a:ext cx="374441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Équivalence</a:t>
                      </a:r>
                      <a:r>
                        <a:rPr lang="fr-FR" sz="1800" baseline="0" dirty="0" smtClean="0"/>
                        <a:t> d</a:t>
                      </a:r>
                      <a:r>
                        <a:rPr lang="fr-FR" sz="1800" dirty="0" smtClean="0"/>
                        <a:t>es ensembles canonique</a:t>
                      </a:r>
                      <a:r>
                        <a:rPr lang="fr-FR" sz="1800" baseline="0" dirty="0" smtClean="0"/>
                        <a:t> et microcanonique dans la limite thermodynamique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435568"/>
            <a:ext cx="7467600" cy="1057328"/>
          </a:xfrm>
        </p:spPr>
        <p:txBody>
          <a:bodyPr/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endParaRPr lang="fr-FR" dirty="0"/>
          </a:p>
        </p:txBody>
      </p:sp>
      <p:sp>
        <p:nvSpPr>
          <p:cNvPr id="7" name="ZoneTexte 6" descr=" 7"/>
          <p:cNvSpPr txBox="1"/>
          <p:nvPr/>
        </p:nvSpPr>
        <p:spPr>
          <a:xfrm>
            <a:off x="683568" y="25649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sz="2000" dirty="0" smtClean="0">
                <a:solidFill>
                  <a:srgbClr val="000000"/>
                </a:solidFill>
              </a:rPr>
              <a:t>La grande déviation d’un processus est la valeur typique d’un autre processus.</a:t>
            </a:r>
          </a:p>
          <a:p>
            <a:pPr indent="266700">
              <a:buFont typeface="Arial" pitchFamily="34" charset="0"/>
              <a:buChar char="•"/>
            </a:pPr>
            <a:endParaRPr lang="fr-FR" sz="900" dirty="0" smtClean="0">
              <a:solidFill>
                <a:srgbClr val="000000"/>
              </a:solidFill>
            </a:endParaRPr>
          </a:p>
          <a:p>
            <a:pPr indent="266700"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Aspect fondamental: généralisation de concepts d’équilibre : ensembles canonique et microcanonique, équivalence d’ensemble.</a:t>
            </a:r>
            <a:endParaRPr lang="fr-FR" dirty="0"/>
          </a:p>
        </p:txBody>
      </p:sp>
      <p:graphicFrame>
        <p:nvGraphicFramePr>
          <p:cNvPr id="8" name="Tableau 7" descr=" 15"/>
          <p:cNvGraphicFramePr>
            <a:graphicFrameLocks noGrp="1"/>
          </p:cNvGraphicFramePr>
          <p:nvPr/>
        </p:nvGraphicFramePr>
        <p:xfrm>
          <a:off x="539551" y="4170784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Microcanonique:</a:t>
                      </a:r>
                      <a:r>
                        <a:rPr lang="fr-FR" sz="1800" baseline="0" dirty="0" smtClean="0"/>
                        <a:t> contrainte sur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au 9" descr=" 16"/>
          <p:cNvGraphicFramePr>
            <a:graphicFrameLocks noGrp="1"/>
          </p:cNvGraphicFramePr>
          <p:nvPr/>
        </p:nvGraphicFramePr>
        <p:xfrm>
          <a:off x="539551" y="4818855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Canonique: on fixe la</a:t>
                      </a:r>
                      <a:r>
                        <a:rPr lang="fr-FR" sz="1800" baseline="0" dirty="0" smtClean="0"/>
                        <a:t> valeur moyenne de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au 10" descr=" 17"/>
          <p:cNvGraphicFramePr>
            <a:graphicFrameLocks noGrp="1"/>
          </p:cNvGraphicFramePr>
          <p:nvPr/>
        </p:nvGraphicFramePr>
        <p:xfrm>
          <a:off x="539551" y="5466927"/>
          <a:ext cx="374441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Équivalence</a:t>
                      </a:r>
                      <a:r>
                        <a:rPr lang="fr-FR" sz="1800" baseline="0" dirty="0" smtClean="0"/>
                        <a:t> d</a:t>
                      </a:r>
                      <a:r>
                        <a:rPr lang="fr-FR" sz="1800" dirty="0" smtClean="0"/>
                        <a:t>es ensembles canonique</a:t>
                      </a:r>
                      <a:r>
                        <a:rPr lang="fr-FR" sz="1800" baseline="0" dirty="0" smtClean="0"/>
                        <a:t> et microcanonique dans la limite thermodynamique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au 11" descr=" 14"/>
          <p:cNvGraphicFramePr>
            <a:graphicFrameLocks noGrp="1"/>
          </p:cNvGraphicFramePr>
          <p:nvPr/>
        </p:nvGraphicFramePr>
        <p:xfrm>
          <a:off x="4355975" y="4172892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Processus conditionné:</a:t>
                      </a:r>
                      <a:r>
                        <a:rPr lang="fr-FR" sz="1800" baseline="0" dirty="0" smtClean="0"/>
                        <a:t> contrainte sur l’observable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435568"/>
            <a:ext cx="7467600" cy="1057328"/>
          </a:xfrm>
        </p:spPr>
        <p:txBody>
          <a:bodyPr/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endParaRPr lang="fr-FR" dirty="0"/>
          </a:p>
        </p:txBody>
      </p:sp>
      <p:sp>
        <p:nvSpPr>
          <p:cNvPr id="7" name="ZoneTexte 6" descr=" 7"/>
          <p:cNvSpPr txBox="1"/>
          <p:nvPr/>
        </p:nvSpPr>
        <p:spPr>
          <a:xfrm>
            <a:off x="683568" y="25649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sz="2000" dirty="0" smtClean="0">
                <a:solidFill>
                  <a:srgbClr val="000000"/>
                </a:solidFill>
              </a:rPr>
              <a:t>La grande déviation d’un processus est la valeur typique d’un autre processus.</a:t>
            </a:r>
          </a:p>
          <a:p>
            <a:pPr indent="266700">
              <a:buFont typeface="Arial" pitchFamily="34" charset="0"/>
              <a:buChar char="•"/>
            </a:pPr>
            <a:endParaRPr lang="fr-FR" sz="900" dirty="0" smtClean="0">
              <a:solidFill>
                <a:srgbClr val="000000"/>
              </a:solidFill>
            </a:endParaRPr>
          </a:p>
          <a:p>
            <a:pPr indent="266700"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Aspect fondamental: généralisation de concepts d’équilibre : ensembles canonique et microcanonique, équivalence d’ensemble.</a:t>
            </a:r>
            <a:endParaRPr lang="fr-FR" dirty="0"/>
          </a:p>
        </p:txBody>
      </p:sp>
      <p:graphicFrame>
        <p:nvGraphicFramePr>
          <p:cNvPr id="8" name="Tableau 7" descr=" 15"/>
          <p:cNvGraphicFramePr>
            <a:graphicFrameLocks noGrp="1"/>
          </p:cNvGraphicFramePr>
          <p:nvPr/>
        </p:nvGraphicFramePr>
        <p:xfrm>
          <a:off x="539551" y="4170784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Microcanonique:</a:t>
                      </a:r>
                      <a:r>
                        <a:rPr lang="fr-FR" sz="1800" baseline="0" dirty="0" smtClean="0"/>
                        <a:t> contrainte sur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au 9" descr=" 16"/>
          <p:cNvGraphicFramePr>
            <a:graphicFrameLocks noGrp="1"/>
          </p:cNvGraphicFramePr>
          <p:nvPr/>
        </p:nvGraphicFramePr>
        <p:xfrm>
          <a:off x="539551" y="4818855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Canonique: on fixe la</a:t>
                      </a:r>
                      <a:r>
                        <a:rPr lang="fr-FR" sz="1800" baseline="0" dirty="0" smtClean="0"/>
                        <a:t> valeur moyenne de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au 10" descr=" 17"/>
          <p:cNvGraphicFramePr>
            <a:graphicFrameLocks noGrp="1"/>
          </p:cNvGraphicFramePr>
          <p:nvPr/>
        </p:nvGraphicFramePr>
        <p:xfrm>
          <a:off x="539551" y="5466927"/>
          <a:ext cx="374441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Équivalence</a:t>
                      </a:r>
                      <a:r>
                        <a:rPr lang="fr-FR" sz="1800" baseline="0" dirty="0" smtClean="0"/>
                        <a:t> d</a:t>
                      </a:r>
                      <a:r>
                        <a:rPr lang="fr-FR" sz="1800" dirty="0" smtClean="0"/>
                        <a:t>es ensembles canonique</a:t>
                      </a:r>
                      <a:r>
                        <a:rPr lang="fr-FR" sz="1800" baseline="0" dirty="0" smtClean="0"/>
                        <a:t> et microcanonique dans la limite thermodynamique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au 11" descr=" 14"/>
          <p:cNvGraphicFramePr>
            <a:graphicFrameLocks noGrp="1"/>
          </p:cNvGraphicFramePr>
          <p:nvPr/>
        </p:nvGraphicFramePr>
        <p:xfrm>
          <a:off x="4355975" y="4172892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Processus conditionné:</a:t>
                      </a:r>
                      <a:r>
                        <a:rPr lang="fr-FR" sz="1800" baseline="0" dirty="0" smtClean="0"/>
                        <a:t> contrainte sur l’observable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au 12" descr=" 18"/>
          <p:cNvGraphicFramePr>
            <a:graphicFrameLocks noGrp="1"/>
          </p:cNvGraphicFramePr>
          <p:nvPr/>
        </p:nvGraphicFramePr>
        <p:xfrm>
          <a:off x="4351213" y="4818855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Processus effectif</a:t>
                      </a:r>
                      <a:r>
                        <a:rPr lang="fr-FR" sz="1800" baseline="0" dirty="0" smtClean="0"/>
                        <a:t> : on fixe la valeur typique de l’observable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19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 descr=" 9"/>
          <p:cNvSpPr>
            <a:spLocks noGrp="1"/>
          </p:cNvSpPr>
          <p:nvPr>
            <p:ph sz="quarter" idx="1"/>
          </p:nvPr>
        </p:nvSpPr>
        <p:spPr>
          <a:xfrm>
            <a:off x="457200" y="1435568"/>
            <a:ext cx="7467600" cy="1057328"/>
          </a:xfrm>
        </p:spPr>
        <p:txBody>
          <a:bodyPr/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endParaRPr lang="fr-FR" dirty="0"/>
          </a:p>
        </p:txBody>
      </p:sp>
      <p:sp>
        <p:nvSpPr>
          <p:cNvPr id="7" name="ZoneTexte 6" descr=" 7"/>
          <p:cNvSpPr txBox="1"/>
          <p:nvPr/>
        </p:nvSpPr>
        <p:spPr>
          <a:xfrm>
            <a:off x="683568" y="25649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sz="2000" dirty="0" smtClean="0">
                <a:solidFill>
                  <a:srgbClr val="000000"/>
                </a:solidFill>
              </a:rPr>
              <a:t>La grande déviation d’un processus est la valeur typique d’un autre processus.</a:t>
            </a:r>
          </a:p>
          <a:p>
            <a:pPr indent="266700">
              <a:buFont typeface="Arial" pitchFamily="34" charset="0"/>
              <a:buChar char="•"/>
            </a:pPr>
            <a:endParaRPr lang="fr-FR" sz="900" dirty="0" smtClean="0">
              <a:solidFill>
                <a:srgbClr val="000000"/>
              </a:solidFill>
            </a:endParaRPr>
          </a:p>
          <a:p>
            <a:pPr indent="266700"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Aspect fondamental: généralisation de concepts d’équilibre : ensembles canonique et microcanonique, équivalence d’ensemble.</a:t>
            </a:r>
            <a:endParaRPr lang="fr-FR" dirty="0"/>
          </a:p>
        </p:txBody>
      </p:sp>
      <p:graphicFrame>
        <p:nvGraphicFramePr>
          <p:cNvPr id="8" name="Tableau 7" descr=" 15"/>
          <p:cNvGraphicFramePr>
            <a:graphicFrameLocks noGrp="1"/>
          </p:cNvGraphicFramePr>
          <p:nvPr/>
        </p:nvGraphicFramePr>
        <p:xfrm>
          <a:off x="539551" y="4170784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Microcanonique:</a:t>
                      </a:r>
                      <a:r>
                        <a:rPr lang="fr-FR" sz="1800" baseline="0" dirty="0" smtClean="0"/>
                        <a:t> contrainte sur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au 9" descr=" 16"/>
          <p:cNvGraphicFramePr>
            <a:graphicFrameLocks noGrp="1"/>
          </p:cNvGraphicFramePr>
          <p:nvPr/>
        </p:nvGraphicFramePr>
        <p:xfrm>
          <a:off x="539551" y="4818855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Canonique: on fixe la</a:t>
                      </a:r>
                      <a:r>
                        <a:rPr lang="fr-FR" sz="1800" baseline="0" dirty="0" smtClean="0"/>
                        <a:t> valeur moyenne de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au 10" descr=" 17"/>
          <p:cNvGraphicFramePr>
            <a:graphicFrameLocks noGrp="1"/>
          </p:cNvGraphicFramePr>
          <p:nvPr/>
        </p:nvGraphicFramePr>
        <p:xfrm>
          <a:off x="539551" y="5466927"/>
          <a:ext cx="374441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Équivalence</a:t>
                      </a:r>
                      <a:r>
                        <a:rPr lang="fr-FR" sz="1800" baseline="0" dirty="0" smtClean="0"/>
                        <a:t> d</a:t>
                      </a:r>
                      <a:r>
                        <a:rPr lang="fr-FR" sz="1800" dirty="0" smtClean="0"/>
                        <a:t>es ensembles canonique</a:t>
                      </a:r>
                      <a:r>
                        <a:rPr lang="fr-FR" sz="1800" baseline="0" dirty="0" smtClean="0"/>
                        <a:t> et microcanonique dans la limite thermodynamique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" name="Tableau 11" descr=" 14"/>
          <p:cNvGraphicFramePr>
            <a:graphicFrameLocks noGrp="1"/>
          </p:cNvGraphicFramePr>
          <p:nvPr/>
        </p:nvGraphicFramePr>
        <p:xfrm>
          <a:off x="4355975" y="4172892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Processus conditionné:</a:t>
                      </a:r>
                      <a:r>
                        <a:rPr lang="fr-FR" sz="1800" baseline="0" dirty="0" smtClean="0"/>
                        <a:t> contrainte sur l’observable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au 12" descr=" 18"/>
          <p:cNvGraphicFramePr>
            <a:graphicFrameLocks noGrp="1"/>
          </p:cNvGraphicFramePr>
          <p:nvPr/>
        </p:nvGraphicFramePr>
        <p:xfrm>
          <a:off x="4351213" y="4818855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Processus effectif</a:t>
                      </a:r>
                      <a:r>
                        <a:rPr lang="fr-FR" sz="1800" baseline="0" dirty="0" smtClean="0"/>
                        <a:t> : on fixe la valeur typique de l’observable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au 13" descr=" 19"/>
          <p:cNvGraphicFramePr>
            <a:graphicFrameLocks noGrp="1"/>
          </p:cNvGraphicFramePr>
          <p:nvPr/>
        </p:nvGraphicFramePr>
        <p:xfrm>
          <a:off x="4351213" y="5466927"/>
          <a:ext cx="374441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Equivalence</a:t>
                      </a:r>
                      <a:r>
                        <a:rPr lang="fr-FR" sz="1800" baseline="0" dirty="0" smtClean="0"/>
                        <a:t> des pr</a:t>
                      </a:r>
                      <a:r>
                        <a:rPr lang="fr-FR" sz="1800" dirty="0" smtClean="0"/>
                        <a:t>ocessus conditionné</a:t>
                      </a:r>
                      <a:r>
                        <a:rPr lang="fr-FR" sz="1800" baseline="0" dirty="0" smtClean="0"/>
                        <a:t> et</a:t>
                      </a:r>
                      <a:r>
                        <a:rPr lang="fr-FR" sz="1800" dirty="0" smtClean="0"/>
                        <a:t> effectif</a:t>
                      </a:r>
                      <a:r>
                        <a:rPr lang="fr-FR" sz="1800" baseline="0" dirty="0" smtClean="0"/>
                        <a:t> dans la limite de temps long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1331640" y="2636912"/>
            <a:ext cx="6336704" cy="1656184"/>
          </a:xfrm>
        </p:spPr>
        <p:txBody>
          <a:bodyPr>
            <a:normAutofit lnSpcReduction="10000"/>
          </a:bodyPr>
          <a:lstStyle/>
          <a:p>
            <a:pPr marL="400050" indent="-400050"/>
            <a:r>
              <a:rPr lang="fr-FR" sz="3200" dirty="0" smtClean="0"/>
              <a:t>II. </a:t>
            </a:r>
          </a:p>
          <a:p>
            <a:pPr marL="400050" indent="-400050"/>
            <a:r>
              <a:rPr lang="fr-FR" sz="3200" dirty="0" smtClean="0"/>
              <a:t>2.   Mise en perspective didactique de mes travaux de recherche</a:t>
            </a:r>
            <a:endParaRPr lang="fr-BE" sz="3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r>
              <a:rPr lang="fr-BE" smtClean="0"/>
              <a:t>20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Mon sujet de thèse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683568" y="1723600"/>
            <a:ext cx="7272808" cy="1417368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pPr algn="ctr"/>
            <a:endParaRPr lang="fr-FR" dirty="0" smtClean="0"/>
          </a:p>
          <a:p>
            <a:endParaRPr lang="fr-FR" b="0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7" name="ZoneTexte 6" descr=" 7"/>
          <p:cNvSpPr txBox="1"/>
          <p:nvPr/>
        </p:nvSpPr>
        <p:spPr>
          <a:xfrm>
            <a:off x="467544" y="2876743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solidFill>
                  <a:srgbClr val="000000"/>
                </a:solidFill>
              </a:rPr>
              <a:t>Superviseurs: 	</a:t>
            </a:r>
            <a:r>
              <a:rPr lang="fr-FR" b="1" dirty="0" smtClean="0">
                <a:solidFill>
                  <a:srgbClr val="000000"/>
                </a:solidFill>
              </a:rPr>
              <a:t>-</a:t>
            </a:r>
            <a:r>
              <a:rPr lang="fr-FR" dirty="0" smtClean="0">
                <a:solidFill>
                  <a:srgbClr val="000000"/>
                </a:solidFill>
              </a:rPr>
              <a:t> Gatien Verley (</a:t>
            </a:r>
            <a:r>
              <a:rPr lang="fr-FR" dirty="0" err="1" smtClean="0">
                <a:solidFill>
                  <a:srgbClr val="000000"/>
                </a:solidFill>
              </a:rPr>
              <a:t>IJCLab</a:t>
            </a:r>
            <a:r>
              <a:rPr lang="fr-FR" dirty="0" smtClean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fr-FR" dirty="0" smtClean="0">
                <a:solidFill>
                  <a:srgbClr val="000000"/>
                </a:solidFill>
              </a:rPr>
              <a:t>		</a:t>
            </a:r>
            <a:r>
              <a:rPr lang="fr-FR" b="1" dirty="0" smtClean="0">
                <a:solidFill>
                  <a:srgbClr val="000000"/>
                </a:solidFill>
              </a:rPr>
              <a:t>-</a:t>
            </a:r>
            <a:r>
              <a:rPr lang="fr-FR" dirty="0" smtClean="0">
                <a:solidFill>
                  <a:srgbClr val="000000"/>
                </a:solidFill>
              </a:rPr>
              <a:t> Raphaël Chétrite (Laboratoire J.A. Dieudonné, Nice)</a:t>
            </a:r>
          </a:p>
          <a:p>
            <a:pPr algn="just"/>
            <a:endParaRPr lang="fr-FR" dirty="0" smtClean="0">
              <a:solidFill>
                <a:srgbClr val="000000"/>
              </a:solidFill>
            </a:endParaRPr>
          </a:p>
          <a:p>
            <a:pPr algn="just"/>
            <a:r>
              <a:rPr lang="fr-FR" dirty="0" smtClean="0">
                <a:solidFill>
                  <a:srgbClr val="000000"/>
                </a:solidFill>
              </a:rPr>
              <a:t>Soutenue le 26 novembre 2021 à </a:t>
            </a:r>
            <a:r>
              <a:rPr lang="fr-FR" dirty="0" err="1" smtClean="0">
                <a:solidFill>
                  <a:srgbClr val="000000"/>
                </a:solidFill>
              </a:rPr>
              <a:t>IJCLab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4"/>
            <a:ext cx="1296144" cy="64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 10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5448" y="0"/>
            <a:ext cx="476672" cy="47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 10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91738" y="0"/>
            <a:ext cx="768494" cy="49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320" y="0"/>
            <a:ext cx="1080040" cy="47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424936" cy="487375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50000"/>
              </a:lnSpc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2000" dirty="0" smtClean="0"/>
              <a:t>Exemple d’activité : </a:t>
            </a:r>
            <a:r>
              <a:rPr lang="fr-FR" sz="1600" dirty="0" smtClean="0">
                <a:solidFill>
                  <a:srgbClr val="000000"/>
                </a:solidFill>
              </a:rPr>
              <a:t>la réaction chimique: du microscopique au macroscopique</a:t>
            </a:r>
            <a:endParaRPr lang="fr-FR" sz="20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Niveau : </a:t>
            </a:r>
            <a:r>
              <a:rPr lang="fr-FR" sz="1700" dirty="0" err="1" smtClean="0">
                <a:solidFill>
                  <a:srgbClr val="000000"/>
                </a:solidFill>
              </a:rPr>
              <a:t>Tle</a:t>
            </a:r>
            <a:r>
              <a:rPr lang="fr-FR" sz="1700" dirty="0" smtClean="0">
                <a:solidFill>
                  <a:srgbClr val="000000"/>
                </a:solidFill>
              </a:rPr>
              <a:t> générale – Spécialité de physique-chimie</a:t>
            </a: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Format : </a:t>
            </a:r>
            <a:r>
              <a:rPr lang="fr-FR" sz="1700" dirty="0" smtClean="0">
                <a:solidFill>
                  <a:srgbClr val="000000"/>
                </a:solidFill>
              </a:rPr>
              <a:t>séance interactive en groupe en fin de chapitre</a:t>
            </a:r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r>
              <a:rPr lang="fr-BE" smtClean="0"/>
              <a:t>21</a:t>
            </a:r>
            <a:endParaRPr lang="fr-BE" dirty="0"/>
          </a:p>
        </p:txBody>
      </p:sp>
      <p:sp>
        <p:nvSpPr>
          <p:cNvPr id="5" name="Espace réservé du pied de page 4" descr=" 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424936" cy="487375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50000"/>
              </a:lnSpc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2000" dirty="0" smtClean="0"/>
              <a:t>Exemple d’activité : </a:t>
            </a:r>
            <a:r>
              <a:rPr lang="fr-FR" sz="1600" dirty="0" smtClean="0">
                <a:solidFill>
                  <a:srgbClr val="000000"/>
                </a:solidFill>
              </a:rPr>
              <a:t>la réaction chimique: du microscopique au macroscopique</a:t>
            </a:r>
            <a:endParaRPr lang="fr-FR" sz="20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Niveau : </a:t>
            </a:r>
            <a:r>
              <a:rPr lang="fr-FR" sz="1700" dirty="0" err="1" smtClean="0">
                <a:solidFill>
                  <a:srgbClr val="000000"/>
                </a:solidFill>
              </a:rPr>
              <a:t>Tle</a:t>
            </a:r>
            <a:r>
              <a:rPr lang="fr-FR" sz="1700" dirty="0" smtClean="0">
                <a:solidFill>
                  <a:srgbClr val="000000"/>
                </a:solidFill>
              </a:rPr>
              <a:t> générale – Spécialité de physique-chimie</a:t>
            </a: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Format : </a:t>
            </a:r>
            <a:r>
              <a:rPr lang="fr-FR" sz="1700" dirty="0" smtClean="0">
                <a:solidFill>
                  <a:srgbClr val="000000"/>
                </a:solidFill>
              </a:rPr>
              <a:t>séance interactive en groupe en fin de chapitre</a:t>
            </a:r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r>
              <a:rPr lang="fr-BE" smtClean="0"/>
              <a:t>21</a:t>
            </a:r>
            <a:endParaRPr lang="fr-BE" dirty="0"/>
          </a:p>
        </p:txBody>
      </p:sp>
      <p:sp>
        <p:nvSpPr>
          <p:cNvPr id="5" name="Espace réservé du pied de page 4" descr=" 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6" name="Rectangle 5" descr=" 13"/>
          <p:cNvSpPr/>
          <p:nvPr/>
        </p:nvSpPr>
        <p:spPr>
          <a:xfrm>
            <a:off x="251520" y="2780927"/>
            <a:ext cx="8892479" cy="61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lvl="1" indent="-355600">
              <a:buClr>
                <a:srgbClr val="C00000"/>
              </a:buClr>
              <a:buSzPct val="80000"/>
              <a:buFont typeface="Wingdings 2" pitchFamily="18" charset="2"/>
              <a:buChar char=""/>
            </a:pPr>
            <a:r>
              <a:rPr lang="fr-FR" sz="1700" b="1" dirty="0" smtClean="0">
                <a:solidFill>
                  <a:srgbClr val="C00000"/>
                </a:solidFill>
              </a:rPr>
              <a:t>Chapitre :</a:t>
            </a:r>
            <a:r>
              <a:rPr lang="fr-FR" sz="1700" dirty="0" smtClean="0">
                <a:solidFill>
                  <a:srgbClr val="000000"/>
                </a:solidFill>
              </a:rPr>
              <a:t> Modéliser l’évolution temporelle d’un système, siège d’une transformation chimique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424936" cy="487375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50000"/>
              </a:lnSpc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2000" dirty="0" smtClean="0"/>
              <a:t>Exemple d’activité : </a:t>
            </a:r>
            <a:r>
              <a:rPr lang="fr-FR" sz="1600" dirty="0" smtClean="0">
                <a:solidFill>
                  <a:srgbClr val="000000"/>
                </a:solidFill>
              </a:rPr>
              <a:t>la réaction chimique: du microscopique au macroscopique</a:t>
            </a:r>
            <a:endParaRPr lang="fr-FR" sz="20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Niveau : </a:t>
            </a:r>
            <a:r>
              <a:rPr lang="fr-FR" sz="1700" dirty="0" err="1" smtClean="0">
                <a:solidFill>
                  <a:srgbClr val="000000"/>
                </a:solidFill>
              </a:rPr>
              <a:t>Tle</a:t>
            </a:r>
            <a:r>
              <a:rPr lang="fr-FR" sz="1700" dirty="0" smtClean="0">
                <a:solidFill>
                  <a:srgbClr val="000000"/>
                </a:solidFill>
              </a:rPr>
              <a:t> générale – Spécialité de physique-chimie</a:t>
            </a: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Format : </a:t>
            </a:r>
            <a:r>
              <a:rPr lang="fr-FR" sz="1700" dirty="0" smtClean="0">
                <a:solidFill>
                  <a:srgbClr val="000000"/>
                </a:solidFill>
              </a:rPr>
              <a:t>séance interactive en groupe en fin de chapitre</a:t>
            </a:r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r>
              <a:rPr lang="fr-BE" smtClean="0"/>
              <a:t>21</a:t>
            </a:r>
            <a:endParaRPr lang="fr-BE" dirty="0"/>
          </a:p>
        </p:txBody>
      </p:sp>
      <p:sp>
        <p:nvSpPr>
          <p:cNvPr id="5" name="Espace réservé du pied de page 4" descr=" 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grpSp>
        <p:nvGrpSpPr>
          <p:cNvPr id="7" name="Groupe 28" descr=" 29"/>
          <p:cNvGrpSpPr/>
          <p:nvPr/>
        </p:nvGrpSpPr>
        <p:grpSpPr>
          <a:xfrm>
            <a:off x="611561" y="3579112"/>
            <a:ext cx="3384375" cy="1866111"/>
            <a:chOff x="611559" y="3289848"/>
            <a:chExt cx="3192807" cy="1836694"/>
          </a:xfrm>
        </p:grpSpPr>
        <p:sp>
          <p:nvSpPr>
            <p:cNvPr id="8" name="ZoneTexte 7"/>
            <p:cNvSpPr txBox="1"/>
            <p:nvPr/>
          </p:nvSpPr>
          <p:spPr>
            <a:xfrm>
              <a:off x="1426744" y="3289848"/>
              <a:ext cx="1629014" cy="348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700" b="1" dirty="0" smtClean="0">
                  <a:solidFill>
                    <a:srgbClr val="000000"/>
                  </a:solidFill>
                </a:rPr>
                <a:t>Cours précédent</a:t>
              </a:r>
              <a:endParaRPr lang="fr-FR" sz="17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1559" y="3697486"/>
              <a:ext cx="3192807" cy="142905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700" b="1" dirty="0" smtClean="0">
                  <a:solidFill>
                    <a:srgbClr val="000000"/>
                  </a:solidFill>
                </a:rPr>
                <a:t>Modélisation macroscopique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Vitesse de disparition d’un réactif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Loi d’ordre 1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Equation d’évolution de la concentration</a:t>
              </a:r>
              <a:endParaRPr lang="fr-FR" sz="1700" dirty="0">
                <a:solidFill>
                  <a:srgbClr val="000000"/>
                </a:solidFill>
              </a:endParaRPr>
            </a:p>
          </p:txBody>
        </p:sp>
      </p:grpSp>
      <p:sp>
        <p:nvSpPr>
          <p:cNvPr id="6" name="Rectangle 5" descr=" 13"/>
          <p:cNvSpPr/>
          <p:nvPr/>
        </p:nvSpPr>
        <p:spPr>
          <a:xfrm>
            <a:off x="251520" y="2780927"/>
            <a:ext cx="8892479" cy="61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lvl="1" indent="-355600">
              <a:buClr>
                <a:srgbClr val="C00000"/>
              </a:buClr>
              <a:buSzPct val="80000"/>
              <a:buFont typeface="Wingdings 2" pitchFamily="18" charset="2"/>
              <a:buChar char=""/>
            </a:pPr>
            <a:r>
              <a:rPr lang="fr-FR" sz="1700" b="1" dirty="0" smtClean="0">
                <a:solidFill>
                  <a:srgbClr val="C00000"/>
                </a:solidFill>
              </a:rPr>
              <a:t>Chapitre :</a:t>
            </a:r>
            <a:r>
              <a:rPr lang="fr-FR" sz="1700" dirty="0" smtClean="0">
                <a:solidFill>
                  <a:srgbClr val="000000"/>
                </a:solidFill>
              </a:rPr>
              <a:t> Modéliser l’évolution temporelle d’un système, siège d’une transformation chimique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424936" cy="487375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50000"/>
              </a:lnSpc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2000" dirty="0" smtClean="0"/>
              <a:t>Exemple d’activité : </a:t>
            </a:r>
            <a:r>
              <a:rPr lang="fr-FR" sz="1600" dirty="0" smtClean="0">
                <a:solidFill>
                  <a:srgbClr val="000000"/>
                </a:solidFill>
              </a:rPr>
              <a:t>la réaction chimique: du microscopique au macroscopique</a:t>
            </a:r>
            <a:endParaRPr lang="fr-FR" sz="20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Niveau : </a:t>
            </a:r>
            <a:r>
              <a:rPr lang="fr-FR" sz="1700" dirty="0" err="1" smtClean="0">
                <a:solidFill>
                  <a:srgbClr val="000000"/>
                </a:solidFill>
              </a:rPr>
              <a:t>Tle</a:t>
            </a:r>
            <a:r>
              <a:rPr lang="fr-FR" sz="1700" dirty="0" smtClean="0">
                <a:solidFill>
                  <a:srgbClr val="000000"/>
                </a:solidFill>
              </a:rPr>
              <a:t> générale – Spécialité de physique-chimie</a:t>
            </a: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Format : </a:t>
            </a:r>
            <a:r>
              <a:rPr lang="fr-FR" sz="1700" dirty="0" smtClean="0">
                <a:solidFill>
                  <a:srgbClr val="000000"/>
                </a:solidFill>
              </a:rPr>
              <a:t>séance interactive en groupe en fin de chapitre</a:t>
            </a:r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r>
              <a:rPr lang="fr-BE" smtClean="0"/>
              <a:t>21</a:t>
            </a:r>
            <a:endParaRPr lang="fr-BE" dirty="0"/>
          </a:p>
        </p:txBody>
      </p:sp>
      <p:sp>
        <p:nvSpPr>
          <p:cNvPr id="5" name="Espace réservé du pied de page 4" descr=" 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grpSp>
        <p:nvGrpSpPr>
          <p:cNvPr id="7" name="Groupe 28" descr=" 29"/>
          <p:cNvGrpSpPr/>
          <p:nvPr/>
        </p:nvGrpSpPr>
        <p:grpSpPr>
          <a:xfrm>
            <a:off x="611561" y="3579112"/>
            <a:ext cx="3384375" cy="1866111"/>
            <a:chOff x="611559" y="3289848"/>
            <a:chExt cx="3192807" cy="1836694"/>
          </a:xfrm>
        </p:grpSpPr>
        <p:sp>
          <p:nvSpPr>
            <p:cNvPr id="8" name="ZoneTexte 7"/>
            <p:cNvSpPr txBox="1"/>
            <p:nvPr/>
          </p:nvSpPr>
          <p:spPr>
            <a:xfrm>
              <a:off x="1426744" y="3289848"/>
              <a:ext cx="1629014" cy="348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700" b="1" dirty="0" smtClean="0">
                  <a:solidFill>
                    <a:srgbClr val="000000"/>
                  </a:solidFill>
                </a:rPr>
                <a:t>Cours précédent</a:t>
              </a:r>
              <a:endParaRPr lang="fr-FR" sz="17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1559" y="3697486"/>
              <a:ext cx="3192807" cy="142905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700" b="1" dirty="0" smtClean="0">
                  <a:solidFill>
                    <a:srgbClr val="000000"/>
                  </a:solidFill>
                </a:rPr>
                <a:t>Modélisation macroscopique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Vitesse de disparition d’un réactif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Loi d’ordre 1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Equation d’évolution de la concentration</a:t>
              </a:r>
              <a:endParaRPr lang="fr-FR" sz="17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e 29" descr=" 30"/>
          <p:cNvGrpSpPr/>
          <p:nvPr/>
        </p:nvGrpSpPr>
        <p:grpSpPr>
          <a:xfrm>
            <a:off x="5163304" y="3723128"/>
            <a:ext cx="3312367" cy="1598556"/>
            <a:chOff x="5310495" y="3447169"/>
            <a:chExt cx="3312368" cy="1636685"/>
          </a:xfrm>
        </p:grpSpPr>
        <p:sp>
          <p:nvSpPr>
            <p:cNvPr id="11" name="ZoneTexte 10"/>
            <p:cNvSpPr txBox="1"/>
            <p:nvPr/>
          </p:nvSpPr>
          <p:spPr>
            <a:xfrm>
              <a:off x="6233336" y="3447169"/>
              <a:ext cx="1364476" cy="362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700" b="1" dirty="0" smtClean="0">
                  <a:solidFill>
                    <a:srgbClr val="000000"/>
                  </a:solidFill>
                </a:rPr>
                <a:t>Cours actuel</a:t>
              </a:r>
              <a:endParaRPr lang="fr-FR" sz="17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10495" y="3850668"/>
              <a:ext cx="3312368" cy="123318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700" b="1" dirty="0" smtClean="0">
                  <a:solidFill>
                    <a:srgbClr val="000000"/>
                  </a:solidFill>
                </a:rPr>
                <a:t>Modélisation microscopique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Acte élémentaire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Notion de choc efficace et son caractère aléatoire</a:t>
              </a:r>
            </a:p>
          </p:txBody>
        </p:sp>
      </p:grpSp>
      <p:sp>
        <p:nvSpPr>
          <p:cNvPr id="6" name="Rectangle 5" descr=" 13"/>
          <p:cNvSpPr/>
          <p:nvPr/>
        </p:nvSpPr>
        <p:spPr>
          <a:xfrm>
            <a:off x="251520" y="2780927"/>
            <a:ext cx="8892479" cy="61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lvl="1" indent="-355600">
              <a:buClr>
                <a:srgbClr val="C00000"/>
              </a:buClr>
              <a:buSzPct val="80000"/>
              <a:buFont typeface="Wingdings 2" pitchFamily="18" charset="2"/>
              <a:buChar char=""/>
            </a:pPr>
            <a:r>
              <a:rPr lang="fr-FR" sz="1700" b="1" dirty="0" smtClean="0">
                <a:solidFill>
                  <a:srgbClr val="C00000"/>
                </a:solidFill>
              </a:rPr>
              <a:t>Chapitre :</a:t>
            </a:r>
            <a:r>
              <a:rPr lang="fr-FR" sz="1700" dirty="0" smtClean="0">
                <a:solidFill>
                  <a:srgbClr val="000000"/>
                </a:solidFill>
              </a:rPr>
              <a:t> Modéliser l’évolution temporelle d’un système, siège d’une transformation chimique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424936" cy="487375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50000"/>
              </a:lnSpc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2000" dirty="0" smtClean="0"/>
              <a:t>Exemple d’activité : </a:t>
            </a:r>
            <a:r>
              <a:rPr lang="fr-FR" sz="1600" dirty="0" smtClean="0">
                <a:solidFill>
                  <a:srgbClr val="000000"/>
                </a:solidFill>
              </a:rPr>
              <a:t>la réaction chimique: du microscopique au macroscopique</a:t>
            </a:r>
            <a:endParaRPr lang="fr-FR" sz="20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Niveau : </a:t>
            </a:r>
            <a:r>
              <a:rPr lang="fr-FR" sz="1700" dirty="0" err="1" smtClean="0">
                <a:solidFill>
                  <a:srgbClr val="000000"/>
                </a:solidFill>
              </a:rPr>
              <a:t>Tle</a:t>
            </a:r>
            <a:r>
              <a:rPr lang="fr-FR" sz="1700" dirty="0" smtClean="0">
                <a:solidFill>
                  <a:srgbClr val="000000"/>
                </a:solidFill>
              </a:rPr>
              <a:t> générale – Spécialité de physique-chimie</a:t>
            </a: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Format : </a:t>
            </a:r>
            <a:r>
              <a:rPr lang="fr-FR" sz="1700" dirty="0" smtClean="0">
                <a:solidFill>
                  <a:srgbClr val="000000"/>
                </a:solidFill>
              </a:rPr>
              <a:t>séance interactive en groupe en fin de chapitre</a:t>
            </a:r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r>
              <a:rPr lang="fr-BE" smtClean="0"/>
              <a:t>21</a:t>
            </a:r>
            <a:endParaRPr lang="fr-BE" dirty="0"/>
          </a:p>
        </p:txBody>
      </p:sp>
      <p:sp>
        <p:nvSpPr>
          <p:cNvPr id="5" name="Espace réservé du pied de page 4" descr=" 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grpSp>
        <p:nvGrpSpPr>
          <p:cNvPr id="7" name="Groupe 28" descr=" 29"/>
          <p:cNvGrpSpPr/>
          <p:nvPr/>
        </p:nvGrpSpPr>
        <p:grpSpPr>
          <a:xfrm>
            <a:off x="611561" y="3579112"/>
            <a:ext cx="3384375" cy="1866111"/>
            <a:chOff x="611559" y="3289848"/>
            <a:chExt cx="3192807" cy="1836694"/>
          </a:xfrm>
        </p:grpSpPr>
        <p:sp>
          <p:nvSpPr>
            <p:cNvPr id="8" name="ZoneTexte 7"/>
            <p:cNvSpPr txBox="1"/>
            <p:nvPr/>
          </p:nvSpPr>
          <p:spPr>
            <a:xfrm>
              <a:off x="1426744" y="3289848"/>
              <a:ext cx="1629014" cy="348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700" b="1" dirty="0" smtClean="0">
                  <a:solidFill>
                    <a:srgbClr val="000000"/>
                  </a:solidFill>
                </a:rPr>
                <a:t>Cours précédent</a:t>
              </a:r>
              <a:endParaRPr lang="fr-FR" sz="1700" b="1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11559" y="3697486"/>
              <a:ext cx="3192807" cy="142905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700" b="1" dirty="0" smtClean="0">
                  <a:solidFill>
                    <a:srgbClr val="000000"/>
                  </a:solidFill>
                </a:rPr>
                <a:t>Modélisation macroscopique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Vitesse de disparition d’un réactif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Loi d’ordre 1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Equation d’évolution de la concentration</a:t>
              </a:r>
              <a:endParaRPr lang="fr-FR" sz="17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e 29" descr=" 30"/>
          <p:cNvGrpSpPr/>
          <p:nvPr/>
        </p:nvGrpSpPr>
        <p:grpSpPr>
          <a:xfrm>
            <a:off x="5163304" y="3723128"/>
            <a:ext cx="3312367" cy="1598556"/>
            <a:chOff x="5310495" y="3447169"/>
            <a:chExt cx="3312368" cy="1636685"/>
          </a:xfrm>
        </p:grpSpPr>
        <p:sp>
          <p:nvSpPr>
            <p:cNvPr id="11" name="ZoneTexte 10"/>
            <p:cNvSpPr txBox="1"/>
            <p:nvPr/>
          </p:nvSpPr>
          <p:spPr>
            <a:xfrm>
              <a:off x="6233336" y="3447169"/>
              <a:ext cx="1364476" cy="362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700" b="1" dirty="0" smtClean="0">
                  <a:solidFill>
                    <a:srgbClr val="000000"/>
                  </a:solidFill>
                </a:rPr>
                <a:t>Cours actuel</a:t>
              </a:r>
              <a:endParaRPr lang="fr-FR" sz="1700" b="1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310495" y="3850668"/>
              <a:ext cx="3312368" cy="123318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700" b="1" dirty="0" smtClean="0">
                  <a:solidFill>
                    <a:srgbClr val="000000"/>
                  </a:solidFill>
                </a:rPr>
                <a:t>Modélisation microscopique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Acte élémentaire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Notion de choc efficace et son caractère aléatoire</a:t>
              </a:r>
            </a:p>
          </p:txBody>
        </p:sp>
      </p:grpSp>
      <p:cxnSp>
        <p:nvCxnSpPr>
          <p:cNvPr id="13" name="Connecteur droit avec flèche 12" descr=" 12"/>
          <p:cNvCxnSpPr/>
          <p:nvPr/>
        </p:nvCxnSpPr>
        <p:spPr>
          <a:xfrm>
            <a:off x="3995936" y="4719251"/>
            <a:ext cx="1167367" cy="1587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 descr=" 13"/>
          <p:cNvSpPr/>
          <p:nvPr/>
        </p:nvSpPr>
        <p:spPr>
          <a:xfrm>
            <a:off x="251520" y="2780927"/>
            <a:ext cx="8892479" cy="615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lvl="1" indent="-355600">
              <a:buClr>
                <a:srgbClr val="C00000"/>
              </a:buClr>
              <a:buSzPct val="80000"/>
              <a:buFont typeface="Wingdings 2" pitchFamily="18" charset="2"/>
              <a:buChar char=""/>
            </a:pPr>
            <a:r>
              <a:rPr lang="fr-FR" sz="1700" b="1" dirty="0" smtClean="0">
                <a:solidFill>
                  <a:srgbClr val="C00000"/>
                </a:solidFill>
              </a:rPr>
              <a:t>Chapitre :</a:t>
            </a:r>
            <a:r>
              <a:rPr lang="fr-FR" sz="1700" dirty="0" smtClean="0">
                <a:solidFill>
                  <a:srgbClr val="000000"/>
                </a:solidFill>
              </a:rPr>
              <a:t> Modéliser l’évolution temporelle d’un système, siège d’une transformation chimique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95536" y="1052736"/>
            <a:ext cx="4304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1 :</a:t>
            </a:r>
            <a:r>
              <a:rPr lang="fr-FR" sz="2000" b="1" dirty="0" smtClean="0">
                <a:solidFill>
                  <a:srgbClr val="226664"/>
                </a:solidFill>
              </a:rPr>
              <a:t>     Modélisation probabiliste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1560" y="1713582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Format : </a:t>
            </a:r>
            <a:r>
              <a:rPr lang="fr-FR" dirty="0" smtClean="0">
                <a:solidFill>
                  <a:srgbClr val="000000"/>
                </a:solidFill>
              </a:rPr>
              <a:t>Discussion en classe entière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342900" indent="-342900"/>
            <a:endParaRPr lang="fr-FR" b="1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fr-FR" b="1" dirty="0" smtClean="0">
                <a:solidFill>
                  <a:srgbClr val="000000"/>
                </a:solidFill>
              </a:rPr>
              <a:t>Document introductif :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22</a:t>
            </a:r>
            <a:endParaRPr lang="fr-BE" dirty="0"/>
          </a:p>
        </p:txBody>
      </p:sp>
      <p:sp>
        <p:nvSpPr>
          <p:cNvPr id="11" name="ZoneTexte 10"/>
          <p:cNvSpPr txBox="1"/>
          <p:nvPr/>
        </p:nvSpPr>
        <p:spPr>
          <a:xfrm>
            <a:off x="611560" y="4377878"/>
            <a:ext cx="7820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Notions introduites : </a:t>
            </a:r>
            <a:r>
              <a:rPr lang="fr-FR" dirty="0" smtClean="0">
                <a:solidFill>
                  <a:srgbClr val="000000"/>
                </a:solidFill>
              </a:rPr>
              <a:t>état, transition, probabilité d’occupation, taux de transition.</a:t>
            </a:r>
          </a:p>
          <a:p>
            <a:endParaRPr lang="fr-FR" dirty="0" smtClean="0">
              <a:solidFill>
                <a:srgbClr val="000000"/>
              </a:solidFill>
            </a:endParaRPr>
          </a:p>
          <a:p>
            <a:r>
              <a:rPr lang="fr-FR" dirty="0" smtClean="0">
                <a:solidFill>
                  <a:srgbClr val="000000"/>
                </a:solidFill>
              </a:rPr>
              <a:t>Évolution de la probabilité : 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5027" y="2708920"/>
            <a:ext cx="4135165" cy="148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4890148"/>
            <a:ext cx="3312368" cy="51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 descr=" 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 descr=" 7"/>
          <p:cNvSpPr txBox="1"/>
          <p:nvPr/>
        </p:nvSpPr>
        <p:spPr>
          <a:xfrm>
            <a:off x="395536" y="1052736"/>
            <a:ext cx="547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2 :</a:t>
            </a:r>
            <a:r>
              <a:rPr lang="fr-FR" sz="2000" b="1" dirty="0" smtClean="0">
                <a:solidFill>
                  <a:srgbClr val="226664"/>
                </a:solidFill>
              </a:rPr>
              <a:t>     Application à une réaction chimique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pic>
        <p:nvPicPr>
          <p:cNvPr id="2050" name="Picture 2" descr=" 20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284073"/>
            <a:ext cx="1512168" cy="20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ZoneTexte 16" descr=" 17"/>
          <p:cNvSpPr txBox="1"/>
          <p:nvPr/>
        </p:nvSpPr>
        <p:spPr>
          <a:xfrm>
            <a:off x="251520" y="264968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Hypothèses : </a:t>
            </a:r>
            <a:r>
              <a:rPr lang="fr-FR" dirty="0" smtClean="0">
                <a:solidFill>
                  <a:srgbClr val="000000"/>
                </a:solidFill>
              </a:rPr>
              <a:t>B en excès. Réaction d’ordre 1.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Questions de cours :   </a:t>
            </a:r>
            <a:r>
              <a:rPr lang="fr-FR" dirty="0" smtClean="0">
                <a:solidFill>
                  <a:srgbClr val="000000"/>
                </a:solidFill>
              </a:rPr>
              <a:t>Rappeler l’équation d’évolution de la concentration du réactif A. </a:t>
            </a:r>
          </a:p>
        </p:txBody>
      </p:sp>
      <p:sp>
        <p:nvSpPr>
          <p:cNvPr id="23" name="Espace réservé du numéro de diapositive 3" descr=" 2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23</a:t>
            </a:r>
            <a:endParaRPr lang="fr-BE" dirty="0"/>
          </a:p>
        </p:txBody>
      </p:sp>
      <p:sp>
        <p:nvSpPr>
          <p:cNvPr id="15" name="Rectangle 14" descr=" 15"/>
          <p:cNvSpPr/>
          <p:nvPr/>
        </p:nvSpPr>
        <p:spPr>
          <a:xfrm>
            <a:off x="251520" y="169151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 </a:t>
            </a:r>
            <a:r>
              <a:rPr lang="fr-FR" dirty="0" smtClean="0">
                <a:solidFill>
                  <a:srgbClr val="000000"/>
                </a:solidFill>
              </a:rPr>
              <a:t>Travail en autonomie intragroupe</a:t>
            </a:r>
            <a:r>
              <a:rPr lang="fr-FR" b="1" dirty="0" smtClean="0">
                <a:solidFill>
                  <a:srgbClr val="000000"/>
                </a:solidFill>
              </a:rPr>
              <a:t>.</a:t>
            </a:r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 descr=" 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 descr=" 7"/>
          <p:cNvSpPr txBox="1"/>
          <p:nvPr/>
        </p:nvSpPr>
        <p:spPr>
          <a:xfrm>
            <a:off x="395536" y="1052736"/>
            <a:ext cx="547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2 :</a:t>
            </a:r>
            <a:r>
              <a:rPr lang="fr-FR" sz="2000" b="1" dirty="0" smtClean="0">
                <a:solidFill>
                  <a:srgbClr val="226664"/>
                </a:solidFill>
              </a:rPr>
              <a:t>     Application à une réaction chimique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pic>
        <p:nvPicPr>
          <p:cNvPr id="2050" name="Picture 2" descr=" 20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284073"/>
            <a:ext cx="1512168" cy="20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ZoneTexte 16" descr=" 17"/>
          <p:cNvSpPr txBox="1"/>
          <p:nvPr/>
        </p:nvSpPr>
        <p:spPr>
          <a:xfrm>
            <a:off x="251520" y="264968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Hypothèses : </a:t>
            </a:r>
            <a:r>
              <a:rPr lang="fr-FR" dirty="0" smtClean="0">
                <a:solidFill>
                  <a:srgbClr val="000000"/>
                </a:solidFill>
              </a:rPr>
              <a:t>B en excès. Réaction d’ordre 1.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Questions de cours :   </a:t>
            </a:r>
            <a:r>
              <a:rPr lang="fr-FR" dirty="0" smtClean="0">
                <a:solidFill>
                  <a:srgbClr val="000000"/>
                </a:solidFill>
              </a:rPr>
              <a:t>Rappeler l’équation d’évolution de la concentration du réactif A. </a:t>
            </a:r>
          </a:p>
        </p:txBody>
      </p:sp>
      <p:sp>
        <p:nvSpPr>
          <p:cNvPr id="9" name="Rectangle à coins arrondis 8" descr=" 18"/>
          <p:cNvSpPr/>
          <p:nvPr/>
        </p:nvSpPr>
        <p:spPr>
          <a:xfrm>
            <a:off x="2339751" y="4005064"/>
            <a:ext cx="1954502" cy="644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Etats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Libre (1) ou Lié (2)</a:t>
            </a:r>
          </a:p>
        </p:txBody>
      </p:sp>
      <p:sp>
        <p:nvSpPr>
          <p:cNvPr id="10" name="Rectangle à coins arrondis 9" descr=" 20"/>
          <p:cNvSpPr/>
          <p:nvPr/>
        </p:nvSpPr>
        <p:spPr>
          <a:xfrm>
            <a:off x="395537" y="4005064"/>
            <a:ext cx="1628751" cy="644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Système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Molécule A</a:t>
            </a:r>
          </a:p>
        </p:txBody>
      </p:sp>
      <p:sp>
        <p:nvSpPr>
          <p:cNvPr id="11" name="Rectangle à coins arrondis 10" descr=" 21"/>
          <p:cNvSpPr/>
          <p:nvPr/>
        </p:nvSpPr>
        <p:spPr>
          <a:xfrm>
            <a:off x="4716017" y="4005064"/>
            <a:ext cx="1237851" cy="644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Transition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1 vers 2</a:t>
            </a:r>
          </a:p>
        </p:txBody>
      </p:sp>
      <p:sp>
        <p:nvSpPr>
          <p:cNvPr id="23" name="Espace réservé du numéro de diapositive 3" descr=" 2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23</a:t>
            </a:r>
            <a:endParaRPr lang="fr-BE" dirty="0"/>
          </a:p>
        </p:txBody>
      </p:sp>
      <p:sp>
        <p:nvSpPr>
          <p:cNvPr id="15" name="Rectangle 14" descr=" 15"/>
          <p:cNvSpPr/>
          <p:nvPr/>
        </p:nvSpPr>
        <p:spPr>
          <a:xfrm>
            <a:off x="251520" y="169151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 </a:t>
            </a:r>
            <a:r>
              <a:rPr lang="fr-FR" dirty="0" smtClean="0">
                <a:solidFill>
                  <a:srgbClr val="000000"/>
                </a:solidFill>
              </a:rPr>
              <a:t>Travail en autonomie intragroupe</a:t>
            </a:r>
            <a:r>
              <a:rPr lang="fr-FR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Rectangle 7" descr=" 16"/>
          <p:cNvSpPr/>
          <p:nvPr/>
        </p:nvSpPr>
        <p:spPr>
          <a:xfrm>
            <a:off x="251519" y="3356991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Objectif :   </a:t>
            </a:r>
            <a:r>
              <a:rPr lang="fr-FR" dirty="0" smtClean="0">
                <a:solidFill>
                  <a:srgbClr val="000000"/>
                </a:solidFill>
              </a:rPr>
              <a:t>Modéliser cette réaction en utilisant des probabilités.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grpSp>
        <p:nvGrpSpPr>
          <p:cNvPr id="12" name="Groupe 18" descr=" 19"/>
          <p:cNvGrpSpPr/>
          <p:nvPr/>
        </p:nvGrpSpPr>
        <p:grpSpPr>
          <a:xfrm>
            <a:off x="6300192" y="3789040"/>
            <a:ext cx="2019653" cy="1008112"/>
            <a:chOff x="6300192" y="4365104"/>
            <a:chExt cx="2019653" cy="1008112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6300192" y="4365104"/>
              <a:ext cx="2019653" cy="100811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600" b="1" dirty="0" smtClean="0">
                  <a:solidFill>
                    <a:srgbClr val="000000"/>
                  </a:solidFill>
                </a:rPr>
                <a:t>Taux de transition</a:t>
              </a: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04248" y="4744279"/>
              <a:ext cx="1008112" cy="556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 descr=" 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 descr=" 7"/>
          <p:cNvSpPr txBox="1"/>
          <p:nvPr/>
        </p:nvSpPr>
        <p:spPr>
          <a:xfrm>
            <a:off x="395536" y="1052736"/>
            <a:ext cx="547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2 :</a:t>
            </a:r>
            <a:r>
              <a:rPr lang="fr-FR" sz="2000" b="1" dirty="0" smtClean="0">
                <a:solidFill>
                  <a:srgbClr val="226664"/>
                </a:solidFill>
              </a:rPr>
              <a:t>     Application à une réaction chimique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pic>
        <p:nvPicPr>
          <p:cNvPr id="2050" name="Picture 2" descr=" 20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284073"/>
            <a:ext cx="1512168" cy="20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ZoneTexte 16" descr=" 17"/>
          <p:cNvSpPr txBox="1"/>
          <p:nvPr/>
        </p:nvSpPr>
        <p:spPr>
          <a:xfrm>
            <a:off x="251520" y="264968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Hypothèses : </a:t>
            </a:r>
            <a:r>
              <a:rPr lang="fr-FR" dirty="0" smtClean="0">
                <a:solidFill>
                  <a:srgbClr val="000000"/>
                </a:solidFill>
              </a:rPr>
              <a:t>B en excès. Réaction d’ordre 1.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Questions de cours :   </a:t>
            </a:r>
            <a:r>
              <a:rPr lang="fr-FR" dirty="0" smtClean="0">
                <a:solidFill>
                  <a:srgbClr val="000000"/>
                </a:solidFill>
              </a:rPr>
              <a:t>Rappeler l’équation d’évolution de la concentration du réactif A. </a:t>
            </a:r>
          </a:p>
        </p:txBody>
      </p:sp>
      <p:sp>
        <p:nvSpPr>
          <p:cNvPr id="9" name="Rectangle à coins arrondis 8" descr=" 18"/>
          <p:cNvSpPr/>
          <p:nvPr/>
        </p:nvSpPr>
        <p:spPr>
          <a:xfrm>
            <a:off x="2339751" y="4005064"/>
            <a:ext cx="1954502" cy="644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Etats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Libre (1) ou Lié (2)</a:t>
            </a:r>
          </a:p>
        </p:txBody>
      </p:sp>
      <p:sp>
        <p:nvSpPr>
          <p:cNvPr id="10" name="Rectangle à coins arrondis 9" descr=" 20"/>
          <p:cNvSpPr/>
          <p:nvPr/>
        </p:nvSpPr>
        <p:spPr>
          <a:xfrm>
            <a:off x="395537" y="4005064"/>
            <a:ext cx="1628751" cy="644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Système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Molécule A</a:t>
            </a:r>
          </a:p>
        </p:txBody>
      </p:sp>
      <p:sp>
        <p:nvSpPr>
          <p:cNvPr id="11" name="Rectangle à coins arrondis 10" descr=" 21"/>
          <p:cNvSpPr/>
          <p:nvPr/>
        </p:nvSpPr>
        <p:spPr>
          <a:xfrm>
            <a:off x="4716017" y="4005064"/>
            <a:ext cx="1237851" cy="644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Transition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1 vers 2</a:t>
            </a:r>
          </a:p>
        </p:txBody>
      </p:sp>
      <p:sp>
        <p:nvSpPr>
          <p:cNvPr id="23" name="Espace réservé du numéro de diapositive 3" descr=" 2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23</a:t>
            </a:r>
            <a:endParaRPr lang="fr-BE" dirty="0"/>
          </a:p>
        </p:txBody>
      </p:sp>
      <p:sp>
        <p:nvSpPr>
          <p:cNvPr id="15" name="Rectangle 14" descr=" 15"/>
          <p:cNvSpPr/>
          <p:nvPr/>
        </p:nvSpPr>
        <p:spPr>
          <a:xfrm>
            <a:off x="251520" y="169151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 </a:t>
            </a:r>
            <a:r>
              <a:rPr lang="fr-FR" dirty="0" smtClean="0">
                <a:solidFill>
                  <a:srgbClr val="000000"/>
                </a:solidFill>
              </a:rPr>
              <a:t>Travail en autonomie intragroupe</a:t>
            </a:r>
            <a:r>
              <a:rPr lang="fr-FR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Rectangle 7" descr=" 16"/>
          <p:cNvSpPr/>
          <p:nvPr/>
        </p:nvSpPr>
        <p:spPr>
          <a:xfrm>
            <a:off x="251519" y="3356991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Objectif :   </a:t>
            </a:r>
            <a:r>
              <a:rPr lang="fr-FR" dirty="0" smtClean="0">
                <a:solidFill>
                  <a:srgbClr val="000000"/>
                </a:solidFill>
              </a:rPr>
              <a:t>Modéliser cette réaction en utilisant des probabilités.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grpSp>
        <p:nvGrpSpPr>
          <p:cNvPr id="2" name="Groupe 18" descr=" 19"/>
          <p:cNvGrpSpPr/>
          <p:nvPr/>
        </p:nvGrpSpPr>
        <p:grpSpPr>
          <a:xfrm>
            <a:off x="6300192" y="3789040"/>
            <a:ext cx="2019653" cy="1008112"/>
            <a:chOff x="6300192" y="4365104"/>
            <a:chExt cx="2019653" cy="1008112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6300192" y="4365104"/>
              <a:ext cx="2019653" cy="100811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600" b="1" dirty="0" smtClean="0">
                  <a:solidFill>
                    <a:srgbClr val="000000"/>
                  </a:solidFill>
                </a:rPr>
                <a:t>Taux de transition</a:t>
              </a: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04248" y="4744279"/>
              <a:ext cx="1008112" cy="556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 descr=" 5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 descr=" 7"/>
          <p:cNvSpPr txBox="1"/>
          <p:nvPr/>
        </p:nvSpPr>
        <p:spPr>
          <a:xfrm>
            <a:off x="395536" y="1052736"/>
            <a:ext cx="547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2 :</a:t>
            </a:r>
            <a:r>
              <a:rPr lang="fr-FR" sz="2000" b="1" dirty="0" smtClean="0">
                <a:solidFill>
                  <a:srgbClr val="226664"/>
                </a:solidFill>
              </a:rPr>
              <a:t>     Application à une réaction chimique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pic>
        <p:nvPicPr>
          <p:cNvPr id="2050" name="Picture 2" descr=" 20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284073"/>
            <a:ext cx="1512168" cy="20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ZoneTexte 16" descr=" 17"/>
          <p:cNvSpPr txBox="1"/>
          <p:nvPr/>
        </p:nvSpPr>
        <p:spPr>
          <a:xfrm>
            <a:off x="251520" y="264968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Hypothèses : </a:t>
            </a:r>
            <a:r>
              <a:rPr lang="fr-FR" dirty="0" smtClean="0">
                <a:solidFill>
                  <a:srgbClr val="000000"/>
                </a:solidFill>
              </a:rPr>
              <a:t>B en excès. Réaction d’ordre 1.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Questions de cours :   </a:t>
            </a:r>
            <a:r>
              <a:rPr lang="fr-FR" dirty="0" smtClean="0">
                <a:solidFill>
                  <a:srgbClr val="000000"/>
                </a:solidFill>
              </a:rPr>
              <a:t>Rappeler l’équation d’évolution de la concentration du réactif A. </a:t>
            </a:r>
          </a:p>
        </p:txBody>
      </p:sp>
      <p:sp>
        <p:nvSpPr>
          <p:cNvPr id="9" name="Rectangle à coins arrondis 8" descr=" 18"/>
          <p:cNvSpPr/>
          <p:nvPr/>
        </p:nvSpPr>
        <p:spPr>
          <a:xfrm>
            <a:off x="2339751" y="4005064"/>
            <a:ext cx="1954502" cy="644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Etats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Libre (1) ou Lié (2)</a:t>
            </a:r>
          </a:p>
        </p:txBody>
      </p:sp>
      <p:sp>
        <p:nvSpPr>
          <p:cNvPr id="10" name="Rectangle à coins arrondis 9" descr=" 20"/>
          <p:cNvSpPr/>
          <p:nvPr/>
        </p:nvSpPr>
        <p:spPr>
          <a:xfrm>
            <a:off x="395537" y="4005064"/>
            <a:ext cx="1628751" cy="644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Système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Molécule A</a:t>
            </a:r>
          </a:p>
        </p:txBody>
      </p:sp>
      <p:sp>
        <p:nvSpPr>
          <p:cNvPr id="11" name="Rectangle à coins arrondis 10" descr=" 21"/>
          <p:cNvSpPr/>
          <p:nvPr/>
        </p:nvSpPr>
        <p:spPr>
          <a:xfrm>
            <a:off x="4716017" y="4005064"/>
            <a:ext cx="1237851" cy="6443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Transition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1 vers 2</a:t>
            </a:r>
          </a:p>
        </p:txBody>
      </p:sp>
      <p:sp>
        <p:nvSpPr>
          <p:cNvPr id="23" name="Espace réservé du numéro de diapositive 3" descr=" 2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23</a:t>
            </a:r>
            <a:endParaRPr lang="fr-BE" dirty="0"/>
          </a:p>
        </p:txBody>
      </p:sp>
      <p:sp>
        <p:nvSpPr>
          <p:cNvPr id="16" name="Rectangle 15" descr=" 24"/>
          <p:cNvSpPr/>
          <p:nvPr/>
        </p:nvSpPr>
        <p:spPr>
          <a:xfrm>
            <a:off x="441935" y="5156449"/>
            <a:ext cx="2545889" cy="338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Évolution de la probabilité : 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15" name="Rectangle 14" descr=" 15"/>
          <p:cNvSpPr/>
          <p:nvPr/>
        </p:nvSpPr>
        <p:spPr>
          <a:xfrm>
            <a:off x="251520" y="169151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 </a:t>
            </a:r>
            <a:r>
              <a:rPr lang="fr-FR" dirty="0" smtClean="0">
                <a:solidFill>
                  <a:srgbClr val="000000"/>
                </a:solidFill>
              </a:rPr>
              <a:t>Travail en autonomie intragroupe</a:t>
            </a:r>
            <a:r>
              <a:rPr lang="fr-FR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8" name="Rectangle 7" descr=" 16"/>
          <p:cNvSpPr/>
          <p:nvPr/>
        </p:nvSpPr>
        <p:spPr>
          <a:xfrm>
            <a:off x="251519" y="3356991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Objectif :   </a:t>
            </a:r>
            <a:r>
              <a:rPr lang="fr-FR" dirty="0" smtClean="0">
                <a:solidFill>
                  <a:srgbClr val="000000"/>
                </a:solidFill>
              </a:rPr>
              <a:t>Modéliser cette réaction en utilisant des probabilités.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pic>
        <p:nvPicPr>
          <p:cNvPr id="18" name="Picture 1" descr=" 2457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5085184"/>
            <a:ext cx="26574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e 18" descr=" 19"/>
          <p:cNvGrpSpPr/>
          <p:nvPr/>
        </p:nvGrpSpPr>
        <p:grpSpPr>
          <a:xfrm>
            <a:off x="6300192" y="3789040"/>
            <a:ext cx="2019653" cy="1008112"/>
            <a:chOff x="6300192" y="4365104"/>
            <a:chExt cx="2019653" cy="1008112"/>
          </a:xfrm>
        </p:grpSpPr>
        <p:sp>
          <p:nvSpPr>
            <p:cNvPr id="13" name="Rectangle à coins arrondis 12"/>
            <p:cNvSpPr/>
            <p:nvPr/>
          </p:nvSpPr>
          <p:spPr>
            <a:xfrm>
              <a:off x="6300192" y="4365104"/>
              <a:ext cx="2019653" cy="100811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600" b="1" dirty="0" smtClean="0">
                  <a:solidFill>
                    <a:srgbClr val="000000"/>
                  </a:solidFill>
                </a:rPr>
                <a:t>Taux de transition</a:t>
              </a:r>
            </a:p>
          </p:txBody>
        </p: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04248" y="4744279"/>
              <a:ext cx="1008112" cy="556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Mon sujet de thèse</a:t>
            </a:r>
            <a:endParaRPr lang="fr-FR" dirty="0"/>
          </a:p>
        </p:txBody>
      </p:sp>
      <p:sp>
        <p:nvSpPr>
          <p:cNvPr id="3" name="Espace réservé du contenu 2" descr=" 3"/>
          <p:cNvSpPr>
            <a:spLocks noGrp="1"/>
          </p:cNvSpPr>
          <p:nvPr>
            <p:ph sz="quarter" idx="1"/>
          </p:nvPr>
        </p:nvSpPr>
        <p:spPr>
          <a:xfrm>
            <a:off x="683568" y="1723600"/>
            <a:ext cx="7272808" cy="1417368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pPr algn="ctr"/>
            <a:endParaRPr lang="fr-FR" dirty="0" smtClean="0"/>
          </a:p>
          <a:p>
            <a:endParaRPr lang="fr-FR" b="0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6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7" name="ZoneTexte 6" descr=" 7"/>
          <p:cNvSpPr txBox="1"/>
          <p:nvPr/>
        </p:nvSpPr>
        <p:spPr>
          <a:xfrm>
            <a:off x="467544" y="2876743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solidFill>
                  <a:srgbClr val="000000"/>
                </a:solidFill>
              </a:rPr>
              <a:t>Superviseurs: 	</a:t>
            </a:r>
            <a:r>
              <a:rPr lang="fr-FR" b="1" dirty="0" smtClean="0">
                <a:solidFill>
                  <a:srgbClr val="000000"/>
                </a:solidFill>
              </a:rPr>
              <a:t>-</a:t>
            </a:r>
            <a:r>
              <a:rPr lang="fr-FR" dirty="0" smtClean="0">
                <a:solidFill>
                  <a:srgbClr val="000000"/>
                </a:solidFill>
              </a:rPr>
              <a:t> Gatien Verley (</a:t>
            </a:r>
            <a:r>
              <a:rPr lang="fr-FR" dirty="0" err="1" smtClean="0">
                <a:solidFill>
                  <a:srgbClr val="000000"/>
                </a:solidFill>
              </a:rPr>
              <a:t>IJCLab</a:t>
            </a:r>
            <a:r>
              <a:rPr lang="fr-FR" dirty="0" smtClean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fr-FR" dirty="0" smtClean="0">
                <a:solidFill>
                  <a:srgbClr val="000000"/>
                </a:solidFill>
              </a:rPr>
              <a:t>		</a:t>
            </a:r>
            <a:r>
              <a:rPr lang="fr-FR" b="1" dirty="0" smtClean="0">
                <a:solidFill>
                  <a:srgbClr val="000000"/>
                </a:solidFill>
              </a:rPr>
              <a:t>-</a:t>
            </a:r>
            <a:r>
              <a:rPr lang="fr-FR" dirty="0" smtClean="0">
                <a:solidFill>
                  <a:srgbClr val="000000"/>
                </a:solidFill>
              </a:rPr>
              <a:t> Raphaël Chétrite (Laboratoire J.A. Dieudonné, Nice)</a:t>
            </a:r>
          </a:p>
          <a:p>
            <a:pPr algn="just"/>
            <a:endParaRPr lang="fr-FR" dirty="0" smtClean="0">
              <a:solidFill>
                <a:srgbClr val="000000"/>
              </a:solidFill>
            </a:endParaRPr>
          </a:p>
          <a:p>
            <a:pPr algn="just"/>
            <a:r>
              <a:rPr lang="fr-FR" dirty="0" smtClean="0">
                <a:solidFill>
                  <a:srgbClr val="000000"/>
                </a:solidFill>
              </a:rPr>
              <a:t>Soutenue le 26 novembre 2021 à </a:t>
            </a:r>
            <a:r>
              <a:rPr lang="fr-FR" dirty="0" err="1" smtClean="0">
                <a:solidFill>
                  <a:srgbClr val="000000"/>
                </a:solidFill>
              </a:rPr>
              <a:t>IJCLab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26" name="Picture 2" descr=" 10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4"/>
            <a:ext cx="1296144" cy="64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 descr=" 102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5448" y="0"/>
            <a:ext cx="476672" cy="47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 102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91738" y="0"/>
            <a:ext cx="768494" cy="49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 descr=" 102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320" y="0"/>
            <a:ext cx="1080040" cy="47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1" name="Groupe 26" descr=" 27"/>
          <p:cNvGrpSpPr/>
          <p:nvPr/>
        </p:nvGrpSpPr>
        <p:grpSpPr>
          <a:xfrm>
            <a:off x="179511" y="4221089"/>
            <a:ext cx="8280920" cy="1656183"/>
            <a:chOff x="179512" y="4221088"/>
            <a:chExt cx="8280920" cy="1656184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3275856" y="5661248"/>
              <a:ext cx="216024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13" name="Groupe 22"/>
            <p:cNvGrpSpPr/>
            <p:nvPr/>
          </p:nvGrpSpPr>
          <p:grpSpPr>
            <a:xfrm>
              <a:off x="179512" y="4602832"/>
              <a:ext cx="2520280" cy="1274440"/>
              <a:chOff x="179512" y="4602832"/>
              <a:chExt cx="2520280" cy="1274440"/>
            </a:xfrm>
          </p:grpSpPr>
          <p:sp>
            <p:nvSpPr>
              <p:cNvPr id="19" name="Sourire 18"/>
              <p:cNvSpPr/>
              <p:nvPr/>
            </p:nvSpPr>
            <p:spPr>
              <a:xfrm>
                <a:off x="2267744" y="5466928"/>
                <a:ext cx="432048" cy="410344"/>
              </a:xfrm>
              <a:prstGeom prst="smileyFace">
                <a:avLst>
                  <a:gd name="adj" fmla="val -4653"/>
                </a:avLst>
              </a:prstGeom>
              <a:solidFill>
                <a:schemeClr val="accent2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Bulle ronde 19"/>
              <p:cNvSpPr/>
              <p:nvPr/>
            </p:nvSpPr>
            <p:spPr>
              <a:xfrm flipH="1">
                <a:off x="323528" y="4602832"/>
                <a:ext cx="1656184" cy="864096"/>
              </a:xfrm>
              <a:prstGeom prst="wedgeEllipseCallout">
                <a:avLst>
                  <a:gd name="adj1" fmla="val -61577"/>
                  <a:gd name="adj2" fmla="val 60095"/>
                </a:avLst>
              </a:prstGeom>
              <a:ln w="19050">
                <a:solidFill>
                  <a:srgbClr val="0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179512" y="4797152"/>
                <a:ext cx="201622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400" dirty="0" smtClean="0">
                    <a:solidFill>
                      <a:srgbClr val="000000"/>
                    </a:solidFill>
                  </a:rPr>
                  <a:t>Je suis une grande déviation (rare)</a:t>
                </a:r>
              </a:p>
            </p:txBody>
          </p:sp>
        </p:grpSp>
        <p:grpSp>
          <p:nvGrpSpPr>
            <p:cNvPr id="14" name="Groupe 23"/>
            <p:cNvGrpSpPr/>
            <p:nvPr/>
          </p:nvGrpSpPr>
          <p:grpSpPr>
            <a:xfrm>
              <a:off x="6012160" y="4581128"/>
              <a:ext cx="2304256" cy="1296144"/>
              <a:chOff x="6012160" y="4581128"/>
              <a:chExt cx="2304256" cy="1296144"/>
            </a:xfrm>
          </p:grpSpPr>
          <p:sp>
            <p:nvSpPr>
              <p:cNvPr id="16" name="Sourire 15"/>
              <p:cNvSpPr/>
              <p:nvPr/>
            </p:nvSpPr>
            <p:spPr>
              <a:xfrm>
                <a:off x="6012160" y="5466928"/>
                <a:ext cx="432048" cy="410344"/>
              </a:xfrm>
              <a:prstGeom prst="smileyFace">
                <a:avLst>
                  <a:gd name="adj" fmla="val 4653"/>
                </a:avLst>
              </a:prstGeom>
              <a:solidFill>
                <a:schemeClr val="accent2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Bulle ronde 16"/>
              <p:cNvSpPr/>
              <p:nvPr/>
            </p:nvSpPr>
            <p:spPr>
              <a:xfrm flipH="1">
                <a:off x="6660232" y="4581128"/>
                <a:ext cx="1656184" cy="864096"/>
              </a:xfrm>
              <a:prstGeom prst="wedgeEllipseCallout">
                <a:avLst>
                  <a:gd name="adj1" fmla="val 51913"/>
                  <a:gd name="adj2" fmla="val 59676"/>
                </a:avLst>
              </a:prstGeom>
              <a:ln w="19050">
                <a:solidFill>
                  <a:srgbClr val="0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6732240" y="4670266"/>
                <a:ext cx="1512168" cy="7386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400" dirty="0" smtClean="0">
                    <a:solidFill>
                      <a:srgbClr val="000000"/>
                    </a:solidFill>
                  </a:rPr>
                  <a:t>Je suis devenue une valeur typique (probable)</a:t>
                </a:r>
              </a:p>
            </p:txBody>
          </p:sp>
        </p:grpSp>
        <p:cxnSp>
          <p:nvCxnSpPr>
            <p:cNvPr id="15" name="Connecteur droit 14"/>
            <p:cNvCxnSpPr/>
            <p:nvPr/>
          </p:nvCxnSpPr>
          <p:spPr>
            <a:xfrm>
              <a:off x="467544" y="4221088"/>
              <a:ext cx="79928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95536" y="1052736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3 :</a:t>
            </a:r>
            <a:r>
              <a:rPr lang="fr-FR" sz="2000" b="1" dirty="0" smtClean="0">
                <a:solidFill>
                  <a:srgbClr val="226664"/>
                </a:solidFill>
              </a:rPr>
              <a:t>     Lien avec la chimie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512" y="1700808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Objectif :  </a:t>
            </a:r>
            <a:r>
              <a:rPr lang="fr-FR" dirty="0" smtClean="0">
                <a:solidFill>
                  <a:srgbClr val="000000"/>
                </a:solidFill>
              </a:rPr>
              <a:t>Faire le lien entre les descriptions microscopique et macroscopique.</a:t>
            </a: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</a:t>
            </a:r>
            <a:r>
              <a:rPr lang="fr-FR" dirty="0" smtClean="0">
                <a:solidFill>
                  <a:srgbClr val="000000"/>
                </a:solidFill>
              </a:rPr>
              <a:t>Analyse documentaire. Travail guidé intra-groupe. 			   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                    Restitution : discussion/débat intergroupe.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sp>
        <p:nvSpPr>
          <p:cNvPr id="1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r>
              <a:rPr lang="fr-BE" smtClean="0"/>
              <a:t>24</a:t>
            </a:r>
            <a:endParaRPr lang="fr-BE" dirty="0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683568" y="2924944"/>
            <a:ext cx="7488832" cy="2232248"/>
            <a:chOff x="539552" y="3356992"/>
            <a:chExt cx="7488832" cy="2232248"/>
          </a:xfrm>
        </p:grpSpPr>
        <p:grpSp>
          <p:nvGrpSpPr>
            <p:cNvPr id="3" name="Groupe 42"/>
            <p:cNvGrpSpPr/>
            <p:nvPr/>
          </p:nvGrpSpPr>
          <p:grpSpPr>
            <a:xfrm>
              <a:off x="539552" y="3356992"/>
              <a:ext cx="7488832" cy="2232248"/>
              <a:chOff x="611561" y="3140968"/>
              <a:chExt cx="7488832" cy="2232248"/>
            </a:xfrm>
          </p:grpSpPr>
          <p:grpSp>
            <p:nvGrpSpPr>
              <p:cNvPr id="4" name="Groupe 28"/>
              <p:cNvGrpSpPr/>
              <p:nvPr/>
            </p:nvGrpSpPr>
            <p:grpSpPr>
              <a:xfrm>
                <a:off x="611561" y="3140968"/>
                <a:ext cx="7488832" cy="2232248"/>
                <a:chOff x="35497" y="3212976"/>
                <a:chExt cx="7488832" cy="2232248"/>
              </a:xfrm>
            </p:grpSpPr>
            <p:grpSp>
              <p:nvGrpSpPr>
                <p:cNvPr id="6" name="Groupe 21"/>
                <p:cNvGrpSpPr/>
                <p:nvPr/>
              </p:nvGrpSpPr>
              <p:grpSpPr>
                <a:xfrm>
                  <a:off x="35497" y="3212976"/>
                  <a:ext cx="7488832" cy="2232248"/>
                  <a:chOff x="98861" y="3212976"/>
                  <a:chExt cx="5292108" cy="2232248"/>
                </a:xfrm>
              </p:grpSpPr>
              <p:sp>
                <p:nvSpPr>
                  <p:cNvPr id="38" name="Rectangle à coins arrondis 37"/>
                  <p:cNvSpPr/>
                  <p:nvPr/>
                </p:nvSpPr>
                <p:spPr>
                  <a:xfrm>
                    <a:off x="98861" y="3212976"/>
                    <a:ext cx="5292107" cy="2232248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just"/>
                    <a:r>
                      <a:rPr lang="fr-FR" sz="1600" b="1" dirty="0" smtClean="0">
                        <a:solidFill>
                          <a:srgbClr val="000000"/>
                        </a:solidFill>
                      </a:rPr>
                      <a:t>Document : </a:t>
                    </a:r>
                    <a:r>
                      <a:rPr lang="fr-FR" sz="1600" dirty="0" smtClean="0">
                        <a:solidFill>
                          <a:srgbClr val="000000"/>
                        </a:solidFill>
                      </a:rPr>
                      <a:t>Loi des grands nombres</a:t>
                    </a:r>
                  </a:p>
                  <a:p>
                    <a:pPr algn="just"/>
                    <a:endParaRPr lang="fr-FR" sz="1600" dirty="0" smtClean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39" name="Picture 8" descr="undefined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32998" y="3356992"/>
                    <a:ext cx="457971" cy="1224136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36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467544" y="4581128"/>
                  <a:ext cx="6498705" cy="2136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6161" name="Picture 1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36104" y="4869160"/>
                <a:ext cx="6804248" cy="417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1601" y="3861048"/>
              <a:ext cx="5760639" cy="733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1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r>
              <a:rPr lang="fr-BE" smtClean="0"/>
              <a:t>25</a:t>
            </a:r>
            <a:endParaRPr lang="fr-BE" dirty="0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395536" y="19888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Application à la réaction chimique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36912"/>
            <a:ext cx="6556212" cy="248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ZoneTexte 10"/>
          <p:cNvSpPr txBox="1"/>
          <p:nvPr/>
        </p:nvSpPr>
        <p:spPr>
          <a:xfrm>
            <a:off x="395536" y="1052736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3 :</a:t>
            </a:r>
            <a:r>
              <a:rPr lang="fr-FR" sz="2000" b="1" dirty="0" smtClean="0">
                <a:solidFill>
                  <a:srgbClr val="226664"/>
                </a:solidFill>
              </a:rPr>
              <a:t>     Lien avec la chimie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27584" y="558924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Conclusion : </a:t>
            </a:r>
            <a:r>
              <a:rPr lang="fr-FR" b="1" dirty="0" smtClean="0">
                <a:solidFill>
                  <a:srgbClr val="000000"/>
                </a:solidFill>
              </a:rPr>
              <a:t>    </a:t>
            </a:r>
            <a:r>
              <a:rPr lang="fr-FR" dirty="0" smtClean="0">
                <a:solidFill>
                  <a:srgbClr val="000000"/>
                </a:solidFill>
              </a:rPr>
              <a:t>Restitution générale, discussion physique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 smtClean="0"/>
              <a:t>III.  Ma mission doctorale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r>
              <a:rPr lang="fr-BE" smtClean="0"/>
              <a:t>26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MISS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7859216" cy="4873752"/>
          </a:xfrm>
        </p:spPr>
        <p:txBody>
          <a:bodyPr>
            <a:normAutofit/>
          </a:bodyPr>
          <a:lstStyle/>
          <a:p>
            <a:pPr algn="ctr">
              <a:buClr>
                <a:srgbClr val="226664"/>
              </a:buClr>
              <a:buSzPct val="100000"/>
            </a:pPr>
            <a:r>
              <a:rPr lang="fr-FR" dirty="0" smtClean="0">
                <a:solidFill>
                  <a:schemeClr val="accent3"/>
                </a:solidFill>
              </a:rPr>
              <a:t>M</a:t>
            </a:r>
            <a:r>
              <a:rPr lang="fr-FR" b="0" dirty="0" smtClean="0"/>
              <a:t>aison d’</a:t>
            </a:r>
            <a:r>
              <a:rPr lang="fr-FR" dirty="0" smtClean="0">
                <a:solidFill>
                  <a:schemeClr val="accent3"/>
                </a:solidFill>
              </a:rPr>
              <a:t>I</a:t>
            </a:r>
            <a:r>
              <a:rPr lang="fr-FR" b="0" dirty="0" smtClean="0"/>
              <a:t>nitiation et de </a:t>
            </a:r>
            <a:r>
              <a:rPr lang="fr-FR" dirty="0" smtClean="0">
                <a:solidFill>
                  <a:schemeClr val="accent3"/>
                </a:solidFill>
              </a:rPr>
              <a:t>S</a:t>
            </a:r>
            <a:r>
              <a:rPr lang="fr-FR" b="0" dirty="0" smtClean="0"/>
              <a:t>ensibilisation aux </a:t>
            </a:r>
            <a:r>
              <a:rPr lang="fr-FR" dirty="0" smtClean="0">
                <a:solidFill>
                  <a:schemeClr val="accent3"/>
                </a:solidFill>
              </a:rPr>
              <a:t>S</a:t>
            </a:r>
            <a:r>
              <a:rPr lang="fr-FR" b="0" dirty="0" smtClean="0"/>
              <a:t>ciences</a:t>
            </a:r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sz="700" dirty="0" smtClean="0"/>
          </a:p>
          <a:p>
            <a:pPr>
              <a:buClr>
                <a:srgbClr val="226664"/>
              </a:buClr>
              <a:buSzPct val="100000"/>
            </a:pPr>
            <a:endParaRPr lang="fr-FR" sz="700" dirty="0" smtClean="0"/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1800" b="0" dirty="0" smtClean="0">
                <a:solidFill>
                  <a:srgbClr val="000000"/>
                </a:solidFill>
              </a:rPr>
              <a:t>Du CE2 à la 3</a:t>
            </a:r>
            <a:r>
              <a:rPr lang="fr-FR" sz="1800" b="0" baseline="30000" dirty="0" smtClean="0">
                <a:solidFill>
                  <a:srgbClr val="000000"/>
                </a:solidFill>
              </a:rPr>
              <a:t>ème</a:t>
            </a:r>
            <a:r>
              <a:rPr lang="fr-FR" sz="1800" b="0" dirty="0" smtClean="0">
                <a:solidFill>
                  <a:srgbClr val="000000"/>
                </a:solidFill>
              </a:rPr>
              <a:t>.</a:t>
            </a:r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1800" b="0" dirty="0" smtClean="0">
                <a:solidFill>
                  <a:srgbClr val="000000"/>
                </a:solidFill>
              </a:rPr>
              <a:t>Divers ateliers: maths, physique, SVT, histoire, 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27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5400600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3"/>
            </a:pPr>
            <a:r>
              <a:rPr lang="fr-FR" smtClean="0"/>
              <a:t>Présentation de ma mission doctorale</a:t>
            </a:r>
            <a:endParaRPr lang="fr-BE" dirty="0" smtClean="0"/>
          </a:p>
        </p:txBody>
      </p:sp>
      <p:pic>
        <p:nvPicPr>
          <p:cNvPr id="11276" name="Picture 12" descr="http://hebergement.u-psud.fr/miss/miss_dir/wp-content/uploads/2016/05/P_20190201_103037bi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8610" y="2132856"/>
            <a:ext cx="3601742" cy="2025980"/>
          </a:xfrm>
          <a:prstGeom prst="rect">
            <a:avLst/>
          </a:prstGeom>
          <a:noFill/>
        </p:spPr>
      </p:pic>
      <p:pic>
        <p:nvPicPr>
          <p:cNvPr id="11280" name="Picture 16" descr="http://hebergement.u-psud.fr/miss/miss_dir/wp-content/uploads/2016/09/IMGP4886b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142611"/>
            <a:ext cx="3034045" cy="2015149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827584" y="4653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7467600" cy="6529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Exemple d’atelier : couleurs du nano-monde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496855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3"/>
            </a:pPr>
            <a:r>
              <a:rPr lang="fr-FR" smtClean="0"/>
              <a:t>Présentation de ma mission doctorale</a:t>
            </a:r>
            <a:endParaRPr lang="fr-BE" dirty="0" smtClean="0"/>
          </a:p>
        </p:txBody>
      </p:sp>
      <p:cxnSp>
        <p:nvCxnSpPr>
          <p:cNvPr id="19" name="Connecteur droit 18"/>
          <p:cNvCxnSpPr/>
          <p:nvPr/>
        </p:nvCxnSpPr>
        <p:spPr>
          <a:xfrm>
            <a:off x="3707904" y="1273620"/>
            <a:ext cx="0" cy="53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457200" y="4509120"/>
            <a:ext cx="79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236296" y="47667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(CE2 à la 6</a:t>
            </a:r>
            <a:r>
              <a:rPr lang="fr-FR" baseline="30000" dirty="0" smtClean="0"/>
              <a:t>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899592" y="4581128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Couleur pigmentaire</a:t>
            </a:r>
            <a:endParaRPr lang="fr-FR" dirty="0"/>
          </a:p>
        </p:txBody>
      </p:sp>
      <p:pic>
        <p:nvPicPr>
          <p:cNvPr id="7170" name="Picture 2" descr="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2976331" cy="2232248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923989" y="1484784"/>
            <a:ext cx="19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Vision des couleurs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4829155" y="14754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Couleur des objets</a:t>
            </a:r>
            <a:endParaRPr lang="fr-FR" dirty="0"/>
          </a:p>
        </p:txBody>
      </p:sp>
      <p:pic>
        <p:nvPicPr>
          <p:cNvPr id="7173" name="Picture 5" descr=" "/>
          <p:cNvPicPr>
            <a:picLocks noChangeAspect="1" noChangeArrowheads="1"/>
          </p:cNvPicPr>
          <p:nvPr/>
        </p:nvPicPr>
        <p:blipFill>
          <a:blip r:embed="rId3" cstate="print"/>
          <a:srcRect r="9091" b="10585"/>
          <a:stretch>
            <a:fillRect/>
          </a:stretch>
        </p:blipFill>
        <p:spPr bwMode="auto">
          <a:xfrm>
            <a:off x="3923928" y="5013176"/>
            <a:ext cx="2160240" cy="1593558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5067367" y="4581128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Couleur structurelle</a:t>
            </a:r>
            <a:endParaRPr lang="fr-FR" dirty="0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84535"/>
            <a:ext cx="3672408" cy="2308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5022130"/>
            <a:ext cx="552851" cy="164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5085184"/>
            <a:ext cx="2237591" cy="146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08680" y="5301208"/>
            <a:ext cx="1872208" cy="11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28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352928" cy="4873752"/>
          </a:xfrm>
        </p:spPr>
        <p:txBody>
          <a:bodyPr>
            <a:normAutofit/>
          </a:bodyPr>
          <a:lstStyle/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En pratique :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Mettre en place une séance de TP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Gestion d’une classe, gestion du temps</a:t>
            </a:r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Vis-à-vis de l’équipe pédagogique</a:t>
            </a:r>
            <a:endParaRPr lang="fr-FR" dirty="0" smtClean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Travail d’équipe et coordination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endParaRPr lang="fr-FR" dirty="0" smtClean="0">
              <a:solidFill>
                <a:srgbClr val="000000"/>
              </a:solidFill>
            </a:endParaRPr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Compétence de pédagogie</a:t>
            </a:r>
            <a:endParaRPr lang="fr-FR" dirty="0" smtClean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Utilisation de nouveaux outils d’apprentissage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Méthodologie d’enseignement basée sur la démarche scientifique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endParaRPr lang="fr-FR" dirty="0" smtClean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endParaRPr lang="fr-FR" dirty="0" smtClean="0">
              <a:solidFill>
                <a:srgbClr val="000000"/>
              </a:solidFill>
            </a:endParaRPr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29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smtClean="0"/>
              <a:t>Mon parcours</a:t>
            </a:r>
            <a:endParaRPr lang="fr-B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1547664" y="2420888"/>
            <a:ext cx="5976664" cy="1499240"/>
          </a:xfrm>
          <a:gradFill flip="none" rotWithShape="1">
            <a:gsLst>
              <a:gs pos="0">
                <a:srgbClr val="2E8686">
                  <a:shade val="30000"/>
                  <a:satMod val="115000"/>
                </a:srgbClr>
              </a:gs>
              <a:gs pos="50000">
                <a:srgbClr val="2E8686">
                  <a:shade val="67500"/>
                  <a:satMod val="115000"/>
                </a:srgbClr>
              </a:gs>
              <a:gs pos="100000">
                <a:srgbClr val="2E868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500" dist="1016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Merci pour votre attention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r>
              <a:rPr lang="fr-BE" smtClean="0"/>
              <a:t>30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fr-BE" smtClean="0"/>
              <a:t>31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95536" y="1628800"/>
            <a:ext cx="4924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3 :</a:t>
            </a:r>
            <a:r>
              <a:rPr lang="fr-FR" sz="2000" b="1" dirty="0" smtClean="0">
                <a:solidFill>
                  <a:srgbClr val="226664"/>
                </a:solidFill>
              </a:rPr>
              <a:t>     Et pour plusieurs molécules ?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39552" y="2276873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Hypothèses : </a:t>
            </a:r>
            <a:r>
              <a:rPr lang="fr-FR" dirty="0" smtClean="0">
                <a:solidFill>
                  <a:srgbClr val="000000"/>
                </a:solidFill>
              </a:rPr>
              <a:t>B en excès. Réaction d’ordre 1. N molécules A.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Problématique:   </a:t>
            </a:r>
            <a:r>
              <a:rPr lang="fr-FR" dirty="0" smtClean="0">
                <a:solidFill>
                  <a:srgbClr val="000000"/>
                </a:solidFill>
              </a:rPr>
              <a:t>Lorsque N est grand, l’étude devient difficile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b="1" dirty="0" smtClean="0">
                <a:solidFill>
                  <a:srgbClr val="000000"/>
                </a:solidFill>
              </a:rPr>
              <a:t>Analogie avec des </a:t>
            </a:r>
            <a:r>
              <a:rPr lang="fr-FR" b="1" dirty="0" err="1" smtClean="0">
                <a:solidFill>
                  <a:srgbClr val="000000"/>
                </a:solidFill>
              </a:rPr>
              <a:t>LEDs</a:t>
            </a:r>
            <a:r>
              <a:rPr lang="fr-FR" b="1" dirty="0" smtClean="0">
                <a:solidFill>
                  <a:srgbClr val="000000"/>
                </a:solidFill>
              </a:rPr>
              <a:t> de couleur :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051720" y="3789040"/>
            <a:ext cx="288032" cy="216024"/>
          </a:xfrm>
          <a:prstGeom prst="ellipse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1" name="Ellipse 10"/>
          <p:cNvSpPr/>
          <p:nvPr/>
        </p:nvSpPr>
        <p:spPr>
          <a:xfrm>
            <a:off x="2915816" y="3861048"/>
            <a:ext cx="288032" cy="216024"/>
          </a:xfrm>
          <a:prstGeom prst="ellipse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4</a:t>
            </a:r>
            <a:endParaRPr lang="fr-FR" sz="1200" dirty="0"/>
          </a:p>
        </p:txBody>
      </p:sp>
      <p:sp>
        <p:nvSpPr>
          <p:cNvPr id="12" name="Ellipse 11"/>
          <p:cNvSpPr/>
          <p:nvPr/>
        </p:nvSpPr>
        <p:spPr>
          <a:xfrm>
            <a:off x="2483768" y="3789040"/>
            <a:ext cx="288032" cy="216024"/>
          </a:xfrm>
          <a:prstGeom prst="ellipse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3</a:t>
            </a:r>
            <a:endParaRPr lang="fr-FR" sz="1200" dirty="0"/>
          </a:p>
        </p:txBody>
      </p:sp>
      <p:sp>
        <p:nvSpPr>
          <p:cNvPr id="13" name="Ellipse 12"/>
          <p:cNvSpPr/>
          <p:nvPr/>
        </p:nvSpPr>
        <p:spPr>
          <a:xfrm>
            <a:off x="1619672" y="3861048"/>
            <a:ext cx="288032" cy="216024"/>
          </a:xfrm>
          <a:prstGeom prst="ellipse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7" name="Sourire 16"/>
          <p:cNvSpPr/>
          <p:nvPr/>
        </p:nvSpPr>
        <p:spPr>
          <a:xfrm>
            <a:off x="827584" y="3501008"/>
            <a:ext cx="360040" cy="360040"/>
          </a:xfrm>
          <a:prstGeom prst="smileyFace">
            <a:avLst/>
          </a:prstGeom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3" name="Groupe 72"/>
          <p:cNvGrpSpPr/>
          <p:nvPr/>
        </p:nvGrpSpPr>
        <p:grpSpPr>
          <a:xfrm>
            <a:off x="4644008" y="3789040"/>
            <a:ext cx="1656184" cy="952872"/>
            <a:chOff x="4427984" y="3717032"/>
            <a:chExt cx="1656184" cy="952872"/>
          </a:xfrm>
          <a:effectLst>
            <a:glow rad="101600">
              <a:schemeClr val="accent2">
                <a:lumMod val="40000"/>
                <a:lumOff val="60000"/>
                <a:alpha val="6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18" name="Ellipse 17"/>
            <p:cNvSpPr/>
            <p:nvPr/>
          </p:nvSpPr>
          <p:spPr>
            <a:xfrm>
              <a:off x="5076056" y="38610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5508104" y="400506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5004048" y="41490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Ellipse 20"/>
            <p:cNvSpPr/>
            <p:nvPr/>
          </p:nvSpPr>
          <p:spPr>
            <a:xfrm>
              <a:off x="4644008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Ellipse 37"/>
            <p:cNvSpPr/>
            <p:nvPr/>
          </p:nvSpPr>
          <p:spPr>
            <a:xfrm>
              <a:off x="5292080" y="3717032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796136" y="38610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Ellipse 39"/>
            <p:cNvSpPr/>
            <p:nvPr/>
          </p:nvSpPr>
          <p:spPr>
            <a:xfrm>
              <a:off x="5292080" y="400506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Ellipse 40"/>
            <p:cNvSpPr/>
            <p:nvPr/>
          </p:nvSpPr>
          <p:spPr>
            <a:xfrm>
              <a:off x="5220072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Ellipse 41"/>
            <p:cNvSpPr/>
            <p:nvPr/>
          </p:nvSpPr>
          <p:spPr>
            <a:xfrm>
              <a:off x="5228456" y="40134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Ellipse 42"/>
            <p:cNvSpPr/>
            <p:nvPr/>
          </p:nvSpPr>
          <p:spPr>
            <a:xfrm>
              <a:off x="5660504" y="415746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Ellipse 43"/>
            <p:cNvSpPr/>
            <p:nvPr/>
          </p:nvSpPr>
          <p:spPr>
            <a:xfrm>
              <a:off x="5156448" y="43014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Ellipse 44"/>
            <p:cNvSpPr/>
            <p:nvPr/>
          </p:nvSpPr>
          <p:spPr>
            <a:xfrm>
              <a:off x="4796408" y="40854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6" name="Ellipse 45"/>
            <p:cNvSpPr/>
            <p:nvPr/>
          </p:nvSpPr>
          <p:spPr>
            <a:xfrm>
              <a:off x="5380856" y="41658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Ellipse 46"/>
            <p:cNvSpPr/>
            <p:nvPr/>
          </p:nvSpPr>
          <p:spPr>
            <a:xfrm>
              <a:off x="5796136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Ellipse 47"/>
            <p:cNvSpPr/>
            <p:nvPr/>
          </p:nvSpPr>
          <p:spPr>
            <a:xfrm>
              <a:off x="5308848" y="44538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Ellipse 48"/>
            <p:cNvSpPr/>
            <p:nvPr/>
          </p:nvSpPr>
          <p:spPr>
            <a:xfrm>
              <a:off x="4948808" y="42378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Ellipse 49"/>
            <p:cNvSpPr/>
            <p:nvPr/>
          </p:nvSpPr>
          <p:spPr>
            <a:xfrm>
              <a:off x="5533256" y="43182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/>
            <p:cNvSpPr/>
            <p:nvPr/>
          </p:nvSpPr>
          <p:spPr>
            <a:xfrm>
              <a:off x="5148064" y="4437112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Ellipse 51"/>
            <p:cNvSpPr/>
            <p:nvPr/>
          </p:nvSpPr>
          <p:spPr>
            <a:xfrm>
              <a:off x="5004048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3" name="Ellipse 52"/>
            <p:cNvSpPr/>
            <p:nvPr/>
          </p:nvSpPr>
          <p:spPr>
            <a:xfrm>
              <a:off x="5101208" y="43902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4" name="Ellipse 53"/>
            <p:cNvSpPr/>
            <p:nvPr/>
          </p:nvSpPr>
          <p:spPr>
            <a:xfrm>
              <a:off x="5685656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5" name="Ellipse 54"/>
            <p:cNvSpPr/>
            <p:nvPr/>
          </p:nvSpPr>
          <p:spPr>
            <a:xfrm>
              <a:off x="5292080" y="41490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Ellipse 55"/>
            <p:cNvSpPr/>
            <p:nvPr/>
          </p:nvSpPr>
          <p:spPr>
            <a:xfrm>
              <a:off x="5613648" y="422108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Ellipse 56"/>
            <p:cNvSpPr/>
            <p:nvPr/>
          </p:nvSpPr>
          <p:spPr>
            <a:xfrm>
              <a:off x="5148064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Ellipse 57"/>
            <p:cNvSpPr/>
            <p:nvPr/>
          </p:nvSpPr>
          <p:spPr>
            <a:xfrm>
              <a:off x="4860032" y="4077072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Ellipse 58"/>
            <p:cNvSpPr/>
            <p:nvPr/>
          </p:nvSpPr>
          <p:spPr>
            <a:xfrm>
              <a:off x="4788024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Ellipse 59"/>
            <p:cNvSpPr/>
            <p:nvPr/>
          </p:nvSpPr>
          <p:spPr>
            <a:xfrm>
              <a:off x="4788024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Ellipse 60"/>
            <p:cNvSpPr/>
            <p:nvPr/>
          </p:nvSpPr>
          <p:spPr>
            <a:xfrm>
              <a:off x="4427984" y="41490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Ellipse 61"/>
            <p:cNvSpPr/>
            <p:nvPr/>
          </p:nvSpPr>
          <p:spPr>
            <a:xfrm>
              <a:off x="4644008" y="4077072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3" name="Ellipse 62"/>
            <p:cNvSpPr/>
            <p:nvPr/>
          </p:nvSpPr>
          <p:spPr>
            <a:xfrm>
              <a:off x="4932040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Ellipse 63"/>
            <p:cNvSpPr/>
            <p:nvPr/>
          </p:nvSpPr>
          <p:spPr>
            <a:xfrm>
              <a:off x="4860032" y="378904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Ellipse 64"/>
            <p:cNvSpPr/>
            <p:nvPr/>
          </p:nvSpPr>
          <p:spPr>
            <a:xfrm>
              <a:off x="4716016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Ellipse 65"/>
            <p:cNvSpPr/>
            <p:nvPr/>
          </p:nvSpPr>
          <p:spPr>
            <a:xfrm>
              <a:off x="4788024" y="422108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5004048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8" name="Sourire 67"/>
          <p:cNvSpPr/>
          <p:nvPr/>
        </p:nvSpPr>
        <p:spPr>
          <a:xfrm>
            <a:off x="6372200" y="3501008"/>
            <a:ext cx="360040" cy="360040"/>
          </a:xfrm>
          <a:prstGeom prst="smileyFace">
            <a:avLst>
              <a:gd name="adj" fmla="val -4653"/>
            </a:avLst>
          </a:prstGeom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67544" y="5085184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Solution :  </a:t>
            </a:r>
            <a:r>
              <a:rPr lang="fr-FR" dirty="0" smtClean="0">
                <a:solidFill>
                  <a:srgbClr val="000000"/>
                </a:solidFill>
              </a:rPr>
              <a:t>Etudier le nombre de LED dans chaque couleur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Objectif :   </a:t>
            </a:r>
            <a:r>
              <a:rPr lang="fr-FR" dirty="0" smtClean="0">
                <a:solidFill>
                  <a:srgbClr val="000000"/>
                </a:solidFill>
              </a:rPr>
              <a:t>Modéliser la réaction dans ce nouveau cadre.</a:t>
            </a: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</a:t>
            </a:r>
            <a:r>
              <a:rPr lang="fr-FR" dirty="0" smtClean="0">
                <a:solidFill>
                  <a:srgbClr val="000000"/>
                </a:solidFill>
              </a:rPr>
              <a:t>Travail guidé intra-groupe.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2195736" y="328498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0000"/>
                </a:solidFill>
              </a:rPr>
              <a:t>4</a:t>
            </a:r>
            <a:endParaRPr lang="fr-FR" sz="2000" b="1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5148064" y="3284984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0000"/>
                </a:solidFill>
              </a:rPr>
              <a:t>10</a:t>
            </a:r>
            <a:r>
              <a:rPr lang="fr-FR" sz="2000" b="1" baseline="30000" dirty="0" smtClean="0">
                <a:solidFill>
                  <a:srgbClr val="000000"/>
                </a:solidFill>
              </a:rPr>
              <a:t>23</a:t>
            </a:r>
            <a:endParaRPr lang="fr-FR" sz="2000" b="1" baseline="30000" dirty="0">
              <a:solidFill>
                <a:srgbClr val="000000"/>
              </a:solidFill>
            </a:endParaRPr>
          </a:p>
        </p:txBody>
      </p:sp>
      <p:sp>
        <p:nvSpPr>
          <p:cNvPr id="70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3256"/>
            <a:ext cx="609600" cy="521208"/>
          </a:xfrm>
        </p:spPr>
        <p:txBody>
          <a:bodyPr/>
          <a:lstStyle/>
          <a:p>
            <a:r>
              <a:rPr lang="fr-BE" smtClean="0"/>
              <a:t>32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95536" y="1628800"/>
            <a:ext cx="4924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3 :</a:t>
            </a:r>
            <a:r>
              <a:rPr lang="fr-FR" sz="2000" b="1" dirty="0" smtClean="0">
                <a:solidFill>
                  <a:srgbClr val="226664"/>
                </a:solidFill>
              </a:rPr>
              <a:t>     Et pour plusieurs molécules ?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67544" y="2206605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Objectif :   </a:t>
            </a:r>
            <a:r>
              <a:rPr lang="fr-FR" dirty="0" smtClean="0">
                <a:solidFill>
                  <a:srgbClr val="000000"/>
                </a:solidFill>
              </a:rPr>
              <a:t>Modéliser la réaction dans ce nouveau cadre.</a:t>
            </a: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 </a:t>
            </a:r>
            <a:r>
              <a:rPr lang="fr-FR" dirty="0" smtClean="0">
                <a:solidFill>
                  <a:srgbClr val="000000"/>
                </a:solidFill>
              </a:rPr>
              <a:t>Alternance entre discussion en classe entière et travail par </a:t>
            </a:r>
            <a:r>
              <a:rPr lang="fr-FR" dirty="0" smtClean="0">
                <a:solidFill>
                  <a:srgbClr val="000000"/>
                </a:solidFill>
              </a:rPr>
              <a:t>groupe.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sp>
        <p:nvSpPr>
          <p:cNvPr id="70" name="Rectangle à coins arrondis 69"/>
          <p:cNvSpPr/>
          <p:nvPr/>
        </p:nvSpPr>
        <p:spPr>
          <a:xfrm>
            <a:off x="827584" y="3157558"/>
            <a:ext cx="2520280" cy="10081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Etat n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</a:rPr>
              <a:t>Nombre de molécules A libres (dans l’état 1) </a:t>
            </a:r>
          </a:p>
        </p:txBody>
      </p:sp>
      <p:sp>
        <p:nvSpPr>
          <p:cNvPr id="74" name="Rectangle à coins arrondis 73"/>
          <p:cNvSpPr/>
          <p:nvPr/>
        </p:nvSpPr>
        <p:spPr>
          <a:xfrm>
            <a:off x="3619306" y="3206940"/>
            <a:ext cx="1800200" cy="94214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Transition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</a:rPr>
              <a:t>n vers n-1</a:t>
            </a:r>
          </a:p>
        </p:txBody>
      </p:sp>
      <p:sp>
        <p:nvSpPr>
          <p:cNvPr id="76" name="Rectangle à coins arrondis 75"/>
          <p:cNvSpPr/>
          <p:nvPr/>
        </p:nvSpPr>
        <p:spPr>
          <a:xfrm>
            <a:off x="5724128" y="3212976"/>
            <a:ext cx="2088232" cy="9361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Taux de transition</a:t>
            </a:r>
          </a:p>
        </p:txBody>
      </p:sp>
      <p:sp>
        <p:nvSpPr>
          <p:cNvPr id="78" name="Ellipse 77"/>
          <p:cNvSpPr/>
          <p:nvPr/>
        </p:nvSpPr>
        <p:spPr>
          <a:xfrm>
            <a:off x="3923928" y="4725144"/>
            <a:ext cx="1152128" cy="72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n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6156176" y="4725144"/>
            <a:ext cx="1152128" cy="72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n+1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1691680" y="4725144"/>
            <a:ext cx="1152128" cy="72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n-1</a:t>
            </a:r>
            <a:endParaRPr lang="fr-FR" dirty="0">
              <a:solidFill>
                <a:srgbClr val="000000"/>
              </a:solidFill>
            </a:endParaRPr>
          </a:p>
        </p:txBody>
      </p:sp>
      <p:cxnSp>
        <p:nvCxnSpPr>
          <p:cNvPr id="82" name="Connecteur en arc 81"/>
          <p:cNvCxnSpPr>
            <a:stCxn id="78" idx="7"/>
            <a:endCxn id="79" idx="1"/>
          </p:cNvCxnSpPr>
          <p:nvPr/>
        </p:nvCxnSpPr>
        <p:spPr>
          <a:xfrm rot="5400000" flipH="1" flipV="1">
            <a:off x="5616116" y="4121812"/>
            <a:ext cx="12700" cy="1417570"/>
          </a:xfrm>
          <a:prstGeom prst="curvedConnector3">
            <a:avLst>
              <a:gd name="adj1" fmla="val 2630339"/>
            </a:avLst>
          </a:prstGeom>
          <a:ln>
            <a:headEnd type="triangl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1" name="Connecteur en arc 90"/>
          <p:cNvCxnSpPr>
            <a:stCxn id="80" idx="7"/>
            <a:endCxn id="78" idx="1"/>
          </p:cNvCxnSpPr>
          <p:nvPr/>
        </p:nvCxnSpPr>
        <p:spPr>
          <a:xfrm rot="5400000" flipH="1" flipV="1">
            <a:off x="3383868" y="4121812"/>
            <a:ext cx="12700" cy="1417570"/>
          </a:xfrm>
          <a:prstGeom prst="curvedConnector3">
            <a:avLst>
              <a:gd name="adj1" fmla="val 2630339"/>
            </a:avLst>
          </a:prstGeom>
          <a:ln>
            <a:headEnd type="triangl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4" name="Connecteur en arc 93"/>
          <p:cNvCxnSpPr/>
          <p:nvPr/>
        </p:nvCxnSpPr>
        <p:spPr>
          <a:xfrm rot="5400000" flipH="1" flipV="1">
            <a:off x="1048553" y="4204359"/>
            <a:ext cx="12700" cy="1417570"/>
          </a:xfrm>
          <a:prstGeom prst="curvedConnector3">
            <a:avLst>
              <a:gd name="adj1" fmla="val 2630339"/>
            </a:avLst>
          </a:prstGeom>
          <a:ln>
            <a:headEnd type="triangl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Connecteur en arc 97"/>
          <p:cNvCxnSpPr/>
          <p:nvPr/>
        </p:nvCxnSpPr>
        <p:spPr>
          <a:xfrm rot="5400000" flipH="1" flipV="1">
            <a:off x="7866723" y="4145051"/>
            <a:ext cx="12700" cy="1417570"/>
          </a:xfrm>
          <a:prstGeom prst="curvedConnector3">
            <a:avLst>
              <a:gd name="adj1" fmla="val 2630339"/>
            </a:avLst>
          </a:prstGeom>
          <a:ln>
            <a:headEnd type="triangl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8260958" y="4919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00" name="ZoneTexte 99"/>
          <p:cNvSpPr txBox="1"/>
          <p:nvPr/>
        </p:nvSpPr>
        <p:spPr>
          <a:xfrm>
            <a:off x="179512" y="4919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01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33</a:t>
            </a:r>
            <a:endParaRPr lang="fr-BE" dirty="0"/>
          </a:p>
        </p:txBody>
      </p:sp>
      <p:sp>
        <p:nvSpPr>
          <p:cNvPr id="102" name="Rectangle 101"/>
          <p:cNvSpPr/>
          <p:nvPr/>
        </p:nvSpPr>
        <p:spPr>
          <a:xfrm>
            <a:off x="395536" y="5651956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Évolution de la probabilité : 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3684002"/>
            <a:ext cx="1728192" cy="31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6093296"/>
            <a:ext cx="4867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7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10" name="Espace réservé du contenu 9" descr=" 10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748680"/>
          </a:xfrm>
        </p:spPr>
        <p:txBody>
          <a:bodyPr/>
          <a:lstStyle/>
          <a:p>
            <a:r>
              <a:rPr lang="fr-FR" dirty="0" smtClean="0"/>
              <a:t>En physique statistique d’équilibre:</a:t>
            </a:r>
            <a:endParaRPr lang="fr-FR" dirty="0"/>
          </a:p>
        </p:txBody>
      </p: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34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395536" y="1697704"/>
          <a:ext cx="7776864" cy="455812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816424"/>
                <a:gridCol w="3960440"/>
              </a:tblGrid>
              <a:tr h="1134767"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None/>
                      </a:pPr>
                      <a:r>
                        <a:rPr lang="fr-FR" sz="1600" b="1" dirty="0" smtClean="0">
                          <a:solidFill>
                            <a:srgbClr val="000000"/>
                          </a:solidFill>
                        </a:rPr>
                        <a:t>Introduction: </a:t>
                      </a: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Animation 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hlinkClick r:id="rId2"/>
                        </a:rPr>
                        <a:t>https://phet.colorado.edu/sims/html/energy-forms-and-changes/latest/energy-forms-and-changes_en.html</a:t>
                      </a:r>
                      <a:endParaRPr lang="fr-FR" sz="1600" b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None/>
                      </a:pPr>
                      <a:endParaRPr lang="fr-FR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Amener les élèves à identifier les différentes formes d’énergie ainsi que les conversions d’énergie en jeu.</a:t>
                      </a:r>
                      <a:endParaRPr kumimoji="0" lang="fr-F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577"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kumimoji="0" lang="fr-FR" sz="16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Question 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Quels sont les deux modes de transfert d’énergie ? </a:t>
                      </a:r>
                      <a:endParaRPr lang="fr-FR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fr-FR" sz="16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Discussion entre les élèves pour arriver à une réponse.</a:t>
                      </a:r>
                      <a:endParaRPr lang="fr-FR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778"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kumimoji="0" lang="fr-FR" sz="16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Manipulation qualitative :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Glaçon que l’on fait tomber, puis que l’on pose  sur une table immobile. </a:t>
                      </a:r>
                    </a:p>
                    <a:p>
                      <a:pPr marL="0" indent="0" algn="l">
                        <a:buNone/>
                      </a:pPr>
                      <a:endParaRPr lang="fr-FR" sz="1600" b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fr-FR" sz="1600" b="1" dirty="0" smtClean="0">
                          <a:solidFill>
                            <a:srgbClr val="000000"/>
                          </a:solidFill>
                        </a:rPr>
                        <a:t>Questions:</a:t>
                      </a:r>
                    </a:p>
                    <a:p>
                      <a:pPr marL="0" lvl="2" indent="0" algn="l">
                        <a:buClr>
                          <a:srgbClr val="CC0099"/>
                        </a:buClr>
                        <a:buFont typeface="Arial" pitchFamily="34" charset="0"/>
                        <a:buNone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-   Quelles sont les énergies mises en jeu (cinétique, potentielle de pesanteur) ?</a:t>
                      </a:r>
                    </a:p>
                    <a:p>
                      <a:pPr marL="11113" lvl="2" indent="-11113" algn="l">
                        <a:buClr>
                          <a:srgbClr val="CC0099"/>
                        </a:buClr>
                        <a:buNone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	-   Y-a-t-il une énergie lorsque le glaçon est immobile ?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marR="0" lvl="2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9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- Montrer des images/vidéos de différentes situations et demander de classer les énergies en jeu (cinétique/potentielle,</a:t>
                      </a:r>
                      <a:r>
                        <a:rPr lang="fr-FR" sz="1600" b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microscopique/macroscopique).</a:t>
                      </a:r>
                    </a:p>
                    <a:p>
                      <a:pPr marL="11113" lvl="2" indent="-11113" algn="l">
                        <a:buClr>
                          <a:srgbClr val="CC0099"/>
                        </a:buClr>
                        <a:buNone/>
                      </a:pPr>
                      <a:endParaRPr lang="fr-FR" sz="1600" b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11113" marR="0" lvl="2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9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- Amener les élèves à la notion d’énergie interne.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35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594529"/>
            <a:ext cx="74888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2400" b="1" dirty="0" smtClean="0">
                <a:solidFill>
                  <a:srgbClr val="226664"/>
                </a:solidFill>
              </a:rPr>
              <a:t>Mon parcours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Scolaire et professionnel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Activités diverses : mise en perspective didactique</a:t>
            </a:r>
          </a:p>
          <a:p>
            <a:pPr marL="400050" indent="-400050"/>
            <a:endParaRPr lang="fr-FR" sz="2400" b="1" dirty="0" smtClean="0">
              <a:solidFill>
                <a:srgbClr val="226664"/>
              </a:solidFill>
            </a:endParaRPr>
          </a:p>
          <a:p>
            <a:pPr marL="514350" indent="-514350">
              <a:buFont typeface="+mj-lt"/>
              <a:buAutoNum type="romanUcPeriod" startAt="2"/>
            </a:pPr>
            <a:r>
              <a:rPr lang="fr-FR" sz="2400" b="1" dirty="0" smtClean="0">
                <a:solidFill>
                  <a:srgbClr val="226664"/>
                </a:solidFill>
              </a:rPr>
              <a:t>Mes travaux de recherche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Présentation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Mise en perspective didactique</a:t>
            </a:r>
          </a:p>
          <a:p>
            <a:pPr marL="400050" indent="-400050">
              <a:buFont typeface="+mj-lt"/>
              <a:buAutoNum type="romanUcPeriod" startAt="2"/>
            </a:pPr>
            <a:endParaRPr lang="fr-FR" sz="2400" b="1" dirty="0" smtClean="0">
              <a:solidFill>
                <a:srgbClr val="226664"/>
              </a:solidFill>
            </a:endParaRPr>
          </a:p>
          <a:p>
            <a:pPr marL="514350" indent="-514350">
              <a:buFont typeface="+mj-lt"/>
              <a:buAutoNum type="romanUcPeriod" startAt="3"/>
            </a:pPr>
            <a:r>
              <a:rPr lang="fr-FR" sz="2400" b="1" dirty="0" smtClean="0">
                <a:solidFill>
                  <a:srgbClr val="226664"/>
                </a:solidFill>
              </a:rPr>
              <a:t> Ma mission doctorale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Présentation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Mise en perspective didactique</a:t>
            </a:r>
          </a:p>
          <a:p>
            <a:pPr marL="857250" lvl="1" indent="-400050"/>
            <a:endParaRPr lang="fr-FR" sz="2400" b="1" dirty="0" smtClean="0">
              <a:solidFill>
                <a:srgbClr val="226664"/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endParaRPr lang="fr-FR" sz="2400" b="1" dirty="0" smtClean="0">
              <a:solidFill>
                <a:srgbClr val="226664"/>
              </a:solidFill>
            </a:endParaRPr>
          </a:p>
          <a:p>
            <a:pPr marL="914400" lvl="1" indent="-457200"/>
            <a:endParaRPr lang="fr-FR" sz="2400" b="1" dirty="0" smtClean="0">
              <a:solidFill>
                <a:srgbClr val="226664"/>
              </a:solidFill>
            </a:endParaRPr>
          </a:p>
          <a:p>
            <a:pPr marL="914400" lvl="1" indent="-457200"/>
            <a:endParaRPr lang="fr-FR" sz="2400" b="1" dirty="0" smtClean="0">
              <a:solidFill>
                <a:srgbClr val="226664"/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Activités diverses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Projet de vulgarisation scientifique (L3)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36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smtClean="0"/>
              <a:t>Mon parcours</a:t>
            </a:r>
            <a:endParaRPr lang="fr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564905"/>
            <a:ext cx="3456384" cy="226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113" y="2276872"/>
            <a:ext cx="3669881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4243889"/>
            <a:ext cx="3456384" cy="236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Activités diverses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Participation au french </a:t>
            </a:r>
            <a:r>
              <a:rPr lang="fr-FR" dirty="0" err="1" smtClean="0"/>
              <a:t>physicists</a:t>
            </a:r>
            <a:r>
              <a:rPr lang="fr-FR" dirty="0" smtClean="0"/>
              <a:t>’ </a:t>
            </a:r>
            <a:r>
              <a:rPr lang="fr-FR" dirty="0" err="1" smtClean="0"/>
              <a:t>tournament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37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smtClean="0"/>
              <a:t>Mon parcours</a:t>
            </a:r>
            <a:endParaRPr lang="fr-BE" dirty="0"/>
          </a:p>
        </p:txBody>
      </p:sp>
      <p:pic>
        <p:nvPicPr>
          <p:cNvPr id="2050" name="Picture 2" descr="D:\Lydia's photos\FPT\LOGO_FIN_COM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4365106"/>
            <a:ext cx="2232248" cy="2199031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420888"/>
            <a:ext cx="2898322" cy="386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3" y="2467722"/>
            <a:ext cx="5221183" cy="182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752"/>
          </a:xfrm>
        </p:spPr>
        <p:txBody>
          <a:bodyPr>
            <a:normAutofit/>
          </a:bodyPr>
          <a:lstStyle/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Mise en œuvre de méthodes pédagogiques innovantes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Utilisation de nouveaux outils 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Apprentissage à travers des projets de groupe originaux</a:t>
            </a:r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Tournois intra/inter établissements/Olympiades de Physique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38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smtClean="0"/>
              <a:t>Mon parcours</a:t>
            </a:r>
            <a:endParaRPr lang="fr-B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424936" cy="4873752"/>
          </a:xfrm>
        </p:spPr>
        <p:txBody>
          <a:bodyPr>
            <a:normAutofit/>
          </a:bodyPr>
          <a:lstStyle/>
          <a:p>
            <a:pPr marL="355600" indent="-355600"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2000" dirty="0" smtClean="0"/>
              <a:t>Exemple d’activité : premier principe de la thermodynamique</a:t>
            </a:r>
          </a:p>
          <a:p>
            <a:pPr marL="355600" indent="-355600">
              <a:buClr>
                <a:srgbClr val="226664"/>
              </a:buClr>
              <a:buSzPct val="100000"/>
            </a:pPr>
            <a:endParaRPr lang="fr-FR" sz="2000" dirty="0" smtClean="0"/>
          </a:p>
          <a:p>
            <a:pPr marL="627063" lvl="1" indent="-355600">
              <a:buClr>
                <a:srgbClr val="CC0099"/>
              </a:buClr>
              <a:buFont typeface="Wingdings" pitchFamily="2" charset="2"/>
              <a:buChar char="w"/>
            </a:pPr>
            <a:r>
              <a:rPr lang="fr-FR" sz="1700" b="1" dirty="0" smtClean="0">
                <a:solidFill>
                  <a:srgbClr val="CC0099"/>
                </a:solidFill>
              </a:rPr>
              <a:t>Niveau : </a:t>
            </a:r>
            <a:r>
              <a:rPr lang="fr-FR" sz="1700" dirty="0" err="1" smtClean="0">
                <a:solidFill>
                  <a:srgbClr val="000000"/>
                </a:solidFill>
              </a:rPr>
              <a:t>Tle</a:t>
            </a:r>
            <a:r>
              <a:rPr lang="fr-FR" sz="1700" dirty="0" smtClean="0">
                <a:solidFill>
                  <a:srgbClr val="000000"/>
                </a:solidFill>
              </a:rPr>
              <a:t> générale – Spécialité de physique-chimie</a:t>
            </a:r>
          </a:p>
          <a:p>
            <a:pPr marL="627063" lvl="1" indent="-355600">
              <a:buClr>
                <a:srgbClr val="CC0099"/>
              </a:buClr>
              <a:buNone/>
            </a:pPr>
            <a:endParaRPr lang="fr-FR" sz="17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C0099"/>
              </a:buClr>
              <a:buFont typeface="Wingdings" pitchFamily="2" charset="2"/>
              <a:buChar char="w"/>
            </a:pPr>
            <a:r>
              <a:rPr lang="fr-FR" sz="1700" b="1" dirty="0" smtClean="0">
                <a:solidFill>
                  <a:srgbClr val="CC0099"/>
                </a:solidFill>
              </a:rPr>
              <a:t>Chapitre :</a:t>
            </a:r>
            <a:r>
              <a:rPr lang="fr-FR" sz="1700" dirty="0" smtClean="0">
                <a:solidFill>
                  <a:srgbClr val="000000"/>
                </a:solidFill>
              </a:rPr>
              <a:t> L’énergie : conversions et transferts</a:t>
            </a:r>
          </a:p>
          <a:p>
            <a:pPr marL="627063" lvl="1" indent="-355600">
              <a:buClr>
                <a:srgbClr val="CC0099"/>
              </a:buClr>
              <a:buNone/>
            </a:pPr>
            <a:endParaRPr lang="fr-FR" sz="17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C0099"/>
              </a:buClr>
              <a:buFont typeface="Wingdings" pitchFamily="2" charset="2"/>
              <a:buChar char="w"/>
            </a:pPr>
            <a:r>
              <a:rPr lang="fr-FR" sz="1700" b="1" dirty="0" smtClean="0">
                <a:solidFill>
                  <a:srgbClr val="CC0099"/>
                </a:solidFill>
              </a:rPr>
              <a:t>Partie : </a:t>
            </a:r>
            <a:r>
              <a:rPr lang="fr-FR" sz="1700" dirty="0" smtClean="0">
                <a:solidFill>
                  <a:srgbClr val="000000"/>
                </a:solidFill>
              </a:rPr>
              <a:t>Effectuer des bilans d’énergie sur un système : le premier principe de la thermodynamique</a:t>
            </a:r>
          </a:p>
          <a:p>
            <a:pPr marL="627063" lvl="1" indent="-355600">
              <a:buClr>
                <a:srgbClr val="CC0099"/>
              </a:buClr>
              <a:buNone/>
            </a:pPr>
            <a:endParaRPr lang="fr-FR" sz="17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C0099"/>
              </a:buClr>
              <a:buFont typeface="Wingdings" pitchFamily="2" charset="2"/>
              <a:buChar char="w"/>
            </a:pPr>
            <a:r>
              <a:rPr lang="fr-FR" sz="1700" b="1" dirty="0" smtClean="0">
                <a:solidFill>
                  <a:srgbClr val="CC0099"/>
                </a:solidFill>
              </a:rPr>
              <a:t>Format :</a:t>
            </a:r>
            <a:r>
              <a:rPr lang="fr-FR" sz="1700" dirty="0" smtClean="0">
                <a:solidFill>
                  <a:srgbClr val="000000"/>
                </a:solidFill>
              </a:rPr>
              <a:t> Activité interactive en groupe en amont du cours sur le premier principe.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39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628800"/>
            <a:ext cx="5960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1 :</a:t>
            </a:r>
            <a:r>
              <a:rPr lang="fr-FR" sz="2000" b="1" dirty="0" smtClean="0">
                <a:solidFill>
                  <a:srgbClr val="226664"/>
                </a:solidFill>
              </a:rPr>
              <a:t>     Énergie: forme, conversion et transfert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1560" y="2276873"/>
            <a:ext cx="7848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Jeu de questions/réponses. </a:t>
            </a:r>
            <a:r>
              <a:rPr lang="fr-FR" dirty="0" smtClean="0">
                <a:solidFill>
                  <a:srgbClr val="000000"/>
                </a:solidFill>
              </a:rPr>
              <a:t>Objectif : comprendre la différence entre les trois notions.</a:t>
            </a:r>
            <a:endParaRPr lang="fr-FR" sz="1600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fr-FR" sz="1600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Animation :</a:t>
            </a:r>
            <a:r>
              <a:rPr lang="fr-FR" sz="1600" b="1" dirty="0" smtClean="0">
                <a:solidFill>
                  <a:srgbClr val="000000"/>
                </a:solidFill>
              </a:rPr>
              <a:t> </a:t>
            </a:r>
            <a:r>
              <a:rPr lang="fr-FR" sz="1600" dirty="0" smtClean="0">
                <a:solidFill>
                  <a:srgbClr val="000000"/>
                </a:solidFill>
                <a:hlinkClick r:id="rId2"/>
              </a:rPr>
              <a:t>https://phet.colorado.edu/sims/html/energy-forms-and-changes/latest/energy-forms-and-changes_en.html</a:t>
            </a:r>
            <a:endParaRPr lang="fr-FR" sz="1600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fr-FR" sz="1600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fr-FR" dirty="0" smtClean="0">
                <a:solidFill>
                  <a:srgbClr val="000000"/>
                </a:solidFill>
              </a:rPr>
              <a:t>- Identifier des formes d’énergie</a:t>
            </a:r>
          </a:p>
          <a:p>
            <a:pPr marL="342900" indent="-342900"/>
            <a:r>
              <a:rPr lang="fr-FR" dirty="0" smtClean="0">
                <a:solidFill>
                  <a:srgbClr val="000000"/>
                </a:solidFill>
              </a:rPr>
              <a:t>- Identifier des conversions d’énergie.</a:t>
            </a:r>
          </a:p>
          <a:p>
            <a:pPr marL="342900" indent="-342900"/>
            <a:r>
              <a:rPr lang="fr-FR" dirty="0" smtClean="0">
                <a:solidFill>
                  <a:srgbClr val="000000"/>
                </a:solidFill>
              </a:rPr>
              <a:t>- Identifier des transfert d’énergie.</a:t>
            </a:r>
          </a:p>
          <a:p>
            <a:pPr marL="342900" indent="-342900">
              <a:buFontTx/>
              <a:buChar char="-"/>
            </a:pPr>
            <a:endParaRPr lang="fr-FR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fr-FR" b="1" dirty="0" smtClean="0">
                <a:solidFill>
                  <a:srgbClr val="000000"/>
                </a:solidFill>
              </a:rPr>
              <a:t>Transition : </a:t>
            </a:r>
            <a:r>
              <a:rPr lang="fr-FR" dirty="0" smtClean="0">
                <a:solidFill>
                  <a:srgbClr val="000000"/>
                </a:solidFill>
              </a:rPr>
              <a:t>deux modes de transfert d’énergie.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40</a:t>
            </a: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628800"/>
            <a:ext cx="619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2 :</a:t>
            </a:r>
            <a:r>
              <a:rPr lang="fr-FR" sz="2000" b="1" dirty="0" smtClean="0">
                <a:solidFill>
                  <a:srgbClr val="226664"/>
                </a:solidFill>
              </a:rPr>
              <a:t>     Transfert d’énergie : étude documentaire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83568" y="2204864"/>
            <a:ext cx="2664296" cy="7920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Doc 1 : </a:t>
            </a:r>
            <a:r>
              <a:rPr lang="fr-FR" dirty="0" smtClean="0">
                <a:solidFill>
                  <a:srgbClr val="000000"/>
                </a:solidFill>
              </a:rPr>
              <a:t>Définition du travail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683568" y="5877272"/>
            <a:ext cx="2664296" cy="7920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Doc 3 : </a:t>
            </a:r>
            <a:r>
              <a:rPr lang="fr-FR" dirty="0" smtClean="0">
                <a:solidFill>
                  <a:srgbClr val="000000"/>
                </a:solidFill>
              </a:rPr>
              <a:t>Définition du transfert thermique</a:t>
            </a:r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3" name="Groupe 12"/>
          <p:cNvGrpSpPr/>
          <p:nvPr/>
        </p:nvGrpSpPr>
        <p:grpSpPr>
          <a:xfrm>
            <a:off x="4067944" y="2204864"/>
            <a:ext cx="3240360" cy="3312368"/>
            <a:chOff x="4427984" y="3423852"/>
            <a:chExt cx="3384376" cy="3075507"/>
          </a:xfrm>
        </p:grpSpPr>
        <p:sp>
          <p:nvSpPr>
            <p:cNvPr id="11" name="Rectangle à coins arrondis 10"/>
            <p:cNvSpPr/>
            <p:nvPr/>
          </p:nvSpPr>
          <p:spPr>
            <a:xfrm>
              <a:off x="4427984" y="3423852"/>
              <a:ext cx="3384376" cy="307550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b="1" dirty="0" smtClean="0">
                  <a:solidFill>
                    <a:srgbClr val="000000"/>
                  </a:solidFill>
                </a:rPr>
                <a:t>Doc 4 : </a:t>
              </a:r>
              <a:r>
                <a:rPr lang="fr-FR" dirty="0" smtClean="0">
                  <a:solidFill>
                    <a:srgbClr val="000000"/>
                  </a:solidFill>
                </a:rPr>
                <a:t>Analogie hydraulique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32040" y="3891864"/>
              <a:ext cx="2448272" cy="2577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Groupe 14"/>
          <p:cNvGrpSpPr/>
          <p:nvPr/>
        </p:nvGrpSpPr>
        <p:grpSpPr>
          <a:xfrm>
            <a:off x="683568" y="3140968"/>
            <a:ext cx="2736304" cy="2586112"/>
            <a:chOff x="971600" y="4221088"/>
            <a:chExt cx="2736304" cy="2586112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971600" y="4221088"/>
              <a:ext cx="2736304" cy="258611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b="1" dirty="0" smtClean="0">
                  <a:solidFill>
                    <a:srgbClr val="000000"/>
                  </a:solidFill>
                </a:rPr>
                <a:t>Doc 2 : </a:t>
              </a:r>
              <a:r>
                <a:rPr lang="fr-FR" dirty="0" smtClean="0">
                  <a:solidFill>
                    <a:srgbClr val="000000"/>
                  </a:solidFill>
                </a:rPr>
                <a:t>Vidéo sur l’agitation thermique</a:t>
              </a: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fr-FR" sz="1000" dirty="0" smtClean="0">
                  <a:solidFill>
                    <a:srgbClr val="000000"/>
                  </a:solidFill>
                  <a:hlinkClick r:id="rId3"/>
                </a:rPr>
                <a:t>ttps://www.youtube.com/watch?v=R5t-oA796to</a:t>
              </a:r>
              <a:endParaRPr lang="fr-FR" sz="10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47664" y="5013176"/>
              <a:ext cx="1656184" cy="1422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r>
              <a:rPr lang="fr-BE" smtClean="0"/>
              <a:t>41</a:t>
            </a:r>
            <a:endParaRPr lang="fr-BE" dirty="0"/>
          </a:p>
        </p:txBody>
      </p:sp>
      <p:sp>
        <p:nvSpPr>
          <p:cNvPr id="19" name="ZoneTexte 18"/>
          <p:cNvSpPr txBox="1"/>
          <p:nvPr/>
        </p:nvSpPr>
        <p:spPr>
          <a:xfrm>
            <a:off x="4067944" y="5733256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- Donner des exemples de travail et de transfert thermique dans la vie de tous les jours.</a:t>
            </a:r>
            <a:endParaRPr lang="fr-FR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628800"/>
            <a:ext cx="3400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3 :</a:t>
            </a:r>
            <a:r>
              <a:rPr lang="fr-FR" sz="2000" b="1" dirty="0" smtClean="0">
                <a:solidFill>
                  <a:srgbClr val="226664"/>
                </a:solidFill>
              </a:rPr>
              <a:t>     Énergie interne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9552" y="3861048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Temps de réflexion par groupe : </a:t>
            </a:r>
            <a:r>
              <a:rPr lang="fr-FR" dirty="0" smtClean="0">
                <a:solidFill>
                  <a:srgbClr val="000000"/>
                </a:solidFill>
              </a:rPr>
              <a:t>Y-a-t-il une énergie mise en jeu ?</a:t>
            </a:r>
          </a:p>
          <a:p>
            <a:pPr marL="342900" indent="-342900">
              <a:buAutoNum type="arabicPeriod"/>
            </a:pPr>
            <a:endParaRPr lang="fr-FR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Discussion/débat intergroupe : </a:t>
            </a:r>
          </a:p>
          <a:p>
            <a:pPr marL="800100" lvl="1" indent="-342900">
              <a:buFontTx/>
              <a:buChar char="-"/>
            </a:pPr>
            <a:r>
              <a:rPr lang="fr-FR" dirty="0" smtClean="0">
                <a:solidFill>
                  <a:srgbClr val="000000"/>
                </a:solidFill>
              </a:rPr>
              <a:t>Définir l’énergie interne. </a:t>
            </a:r>
          </a:p>
          <a:p>
            <a:pPr marL="800100" lvl="1" indent="-342900">
              <a:buFontTx/>
              <a:buChar char="-"/>
            </a:pPr>
            <a:r>
              <a:rPr lang="fr-FR" dirty="0" smtClean="0">
                <a:solidFill>
                  <a:srgbClr val="000000"/>
                </a:solidFill>
              </a:rPr>
              <a:t>Montrer des images/vidéos de différentes situations et demander de classer les énergies en jeu (cinétique/potentielle, microscopique/macroscopique).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fr-FR" b="1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Restitution :</a:t>
            </a:r>
            <a:r>
              <a:rPr lang="fr-FR" dirty="0" smtClean="0">
                <a:solidFill>
                  <a:srgbClr val="000000"/>
                </a:solidFill>
              </a:rPr>
              <a:t> Document-réponse.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2060848"/>
            <a:ext cx="1440160" cy="164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MISS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7859216" cy="4873752"/>
          </a:xfrm>
        </p:spPr>
        <p:txBody>
          <a:bodyPr>
            <a:normAutofit/>
          </a:bodyPr>
          <a:lstStyle/>
          <a:p>
            <a:pPr algn="ctr">
              <a:buClr>
                <a:srgbClr val="226664"/>
              </a:buClr>
              <a:buSzPct val="100000"/>
            </a:pPr>
            <a:r>
              <a:rPr lang="fr-FR" dirty="0" smtClean="0">
                <a:solidFill>
                  <a:schemeClr val="accent3"/>
                </a:solidFill>
              </a:rPr>
              <a:t>M</a:t>
            </a:r>
            <a:r>
              <a:rPr lang="fr-FR" b="0" dirty="0" smtClean="0"/>
              <a:t>aison d’</a:t>
            </a:r>
            <a:r>
              <a:rPr lang="fr-FR" dirty="0" smtClean="0">
                <a:solidFill>
                  <a:schemeClr val="accent3"/>
                </a:solidFill>
              </a:rPr>
              <a:t>I</a:t>
            </a:r>
            <a:r>
              <a:rPr lang="fr-FR" b="0" dirty="0" smtClean="0"/>
              <a:t>nitiation et de </a:t>
            </a:r>
            <a:r>
              <a:rPr lang="fr-FR" dirty="0" smtClean="0">
                <a:solidFill>
                  <a:schemeClr val="accent3"/>
                </a:solidFill>
              </a:rPr>
              <a:t>S</a:t>
            </a:r>
            <a:r>
              <a:rPr lang="fr-FR" b="0" dirty="0" smtClean="0"/>
              <a:t>ensibilisation aux </a:t>
            </a:r>
            <a:r>
              <a:rPr lang="fr-FR" dirty="0" smtClean="0">
                <a:solidFill>
                  <a:schemeClr val="accent3"/>
                </a:solidFill>
              </a:rPr>
              <a:t>S</a:t>
            </a:r>
            <a:r>
              <a:rPr lang="fr-FR" b="0" dirty="0" smtClean="0"/>
              <a:t>ciences</a:t>
            </a:r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43</a:t>
            </a:r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5400600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3"/>
            </a:pPr>
            <a:r>
              <a:rPr lang="fr-FR" smtClean="0"/>
              <a:t>Présentation de ma mission doctorale</a:t>
            </a:r>
            <a:endParaRPr lang="fr-BE" dirty="0" smtClean="0"/>
          </a:p>
        </p:txBody>
      </p:sp>
      <p:pic>
        <p:nvPicPr>
          <p:cNvPr id="11266" name="Picture 2" descr="miss_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7" y="2348880"/>
            <a:ext cx="2880321" cy="2020642"/>
          </a:xfrm>
          <a:prstGeom prst="rect">
            <a:avLst/>
          </a:prstGeom>
          <a:noFill/>
        </p:spPr>
      </p:pic>
      <p:pic>
        <p:nvPicPr>
          <p:cNvPr id="11272" name="Picture 8" descr="[© JMD 2017 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348880"/>
            <a:ext cx="3039584" cy="2018474"/>
          </a:xfrm>
          <a:prstGeom prst="rect">
            <a:avLst/>
          </a:prstGeom>
          <a:noFill/>
        </p:spPr>
      </p:pic>
      <p:pic>
        <p:nvPicPr>
          <p:cNvPr id="11276" name="Picture 12" descr="http://hebergement.u-psud.fr/miss/miss_dir/wp-content/uploads/2016/05/P_20190201_103037bi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2586" y="4571372"/>
            <a:ext cx="3601742" cy="2025980"/>
          </a:xfrm>
          <a:prstGeom prst="rect">
            <a:avLst/>
          </a:prstGeom>
          <a:noFill/>
        </p:spPr>
      </p:pic>
      <p:pic>
        <p:nvPicPr>
          <p:cNvPr id="11280" name="Picture 16" descr="http://hebergement.u-psud.fr/miss/miss_dir/wp-content/uploads/2016/09/IMGP4886bi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581127"/>
            <a:ext cx="3034045" cy="20151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 descr=" 2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4" name="Espace réservé du numéro de diapositive 3" descr="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BE" smtClean="0"/>
              <a:t>7</a:t>
            </a:r>
            <a:endParaRPr lang="fr-BE" dirty="0"/>
          </a:p>
        </p:txBody>
      </p:sp>
      <p:sp>
        <p:nvSpPr>
          <p:cNvPr id="6" name="Espace réservé du pied de page 4" descr=" 6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de mes travaux de recherche</a:t>
            </a:r>
            <a:endParaRPr lang="fr-BE" dirty="0" smtClean="0"/>
          </a:p>
        </p:txBody>
      </p:sp>
      <p:sp>
        <p:nvSpPr>
          <p:cNvPr id="10" name="Espace réservé du contenu 9" descr=" 10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748680"/>
          </a:xfrm>
        </p:spPr>
        <p:txBody>
          <a:bodyPr/>
          <a:lstStyle/>
          <a:p>
            <a:r>
              <a:rPr lang="fr-FR" dirty="0" smtClean="0"/>
              <a:t>En physique statistique d’équilibre:</a:t>
            </a:r>
            <a:endParaRPr lang="fr-FR" dirty="0"/>
          </a:p>
        </p:txBody>
      </p:sp>
      <p:grpSp>
        <p:nvGrpSpPr>
          <p:cNvPr id="7" name="Groupe 24" descr=" 25"/>
          <p:cNvGrpSpPr/>
          <p:nvPr/>
        </p:nvGrpSpPr>
        <p:grpSpPr>
          <a:xfrm>
            <a:off x="395536" y="2636912"/>
            <a:ext cx="7344816" cy="792087"/>
            <a:chOff x="395536" y="2636912"/>
            <a:chExt cx="7344816" cy="792088"/>
          </a:xfrm>
        </p:grpSpPr>
        <p:grpSp>
          <p:nvGrpSpPr>
            <p:cNvPr id="8" name="Groupe 67"/>
            <p:cNvGrpSpPr/>
            <p:nvPr/>
          </p:nvGrpSpPr>
          <p:grpSpPr>
            <a:xfrm>
              <a:off x="395536" y="2636912"/>
              <a:ext cx="7344816" cy="792088"/>
              <a:chOff x="395536" y="2636912"/>
              <a:chExt cx="7344816" cy="792088"/>
            </a:xfrm>
          </p:grpSpPr>
          <p:grpSp>
            <p:nvGrpSpPr>
              <p:cNvPr id="11" name="Groupe 65"/>
              <p:cNvGrpSpPr/>
              <p:nvPr/>
            </p:nvGrpSpPr>
            <p:grpSpPr>
              <a:xfrm>
                <a:off x="3275856" y="3032956"/>
                <a:ext cx="1656184" cy="324036"/>
                <a:chOff x="3491880" y="3104964"/>
                <a:chExt cx="1656184" cy="324036"/>
              </a:xfrm>
            </p:grpSpPr>
            <p:cxnSp>
              <p:nvCxnSpPr>
                <p:cNvPr id="16" name="Connecteur droit avec flèche 15"/>
                <p:cNvCxnSpPr>
                  <a:stCxn id="12" idx="3"/>
                  <a:endCxn id="14" idx="1"/>
                </p:cNvCxnSpPr>
                <p:nvPr/>
              </p:nvCxnSpPr>
              <p:spPr>
                <a:xfrm>
                  <a:off x="3491880" y="3104964"/>
                  <a:ext cx="1656184" cy="0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" name="Picture 5" descr="C:\Users\LENOVO\Desktop\limN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877816" y="3257550"/>
                  <a:ext cx="838200" cy="17145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2" name="Rectangle à coins arrondis 11"/>
              <p:cNvSpPr/>
              <p:nvPr/>
            </p:nvSpPr>
            <p:spPr>
              <a:xfrm>
                <a:off x="395536" y="2636912"/>
                <a:ext cx="2880320" cy="79208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b="1" dirty="0" smtClean="0">
                    <a:solidFill>
                      <a:srgbClr val="000000"/>
                    </a:solidFill>
                  </a:rPr>
                  <a:t>Ensemble microcanonique</a:t>
                </a:r>
              </a:p>
              <a:p>
                <a:pPr algn="ctr"/>
                <a:endParaRPr lang="fr-FR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3" name="Groupe 63"/>
              <p:cNvGrpSpPr/>
              <p:nvPr/>
            </p:nvGrpSpPr>
            <p:grpSpPr>
              <a:xfrm>
                <a:off x="4932040" y="2636912"/>
                <a:ext cx="2808312" cy="792088"/>
                <a:chOff x="5148064" y="2708920"/>
                <a:chExt cx="2808312" cy="792088"/>
              </a:xfrm>
            </p:grpSpPr>
            <p:sp>
              <p:nvSpPr>
                <p:cNvPr id="14" name="Rectangle à coins arrondis 13"/>
                <p:cNvSpPr/>
                <p:nvPr/>
              </p:nvSpPr>
              <p:spPr>
                <a:xfrm>
                  <a:off x="5148064" y="2708920"/>
                  <a:ext cx="2808312" cy="792088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fr-FR" b="1" dirty="0" smtClean="0">
                      <a:solidFill>
                        <a:srgbClr val="000000"/>
                      </a:solidFill>
                    </a:rPr>
                    <a:t>Ensemble canonique</a:t>
                  </a:r>
                </a:p>
                <a:p>
                  <a:pPr algn="ctr"/>
                  <a:endParaRPr lang="fr-FR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5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580112" y="3177113"/>
                  <a:ext cx="1944216" cy="2345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5576" y="3068960"/>
              <a:ext cx="2016224" cy="243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ransition>
    <p:cu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Personnalisé 15">
      <a:dk1>
        <a:srgbClr val="660033"/>
      </a:dk1>
      <a:lt1>
        <a:sysClr val="window" lastClr="FFFFFF"/>
      </a:lt1>
      <a:dk2>
        <a:srgbClr val="460000"/>
      </a:dk2>
      <a:lt2>
        <a:srgbClr val="E7DEC9"/>
      </a:lt2>
      <a:accent1>
        <a:srgbClr val="A31D5A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Personnalisé 2">
      <a:majorFont>
        <a:latin typeface="Constantia"/>
        <a:ea typeface=""/>
        <a:cs typeface=""/>
      </a:majorFont>
      <a:minorFont>
        <a:latin typeface="Times New Roman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4662</TotalTime>
  <Words>3410</Words>
  <Application>Microsoft Office PowerPoint</Application>
  <PresentationFormat>Affichage à l'écran (4:3)</PresentationFormat>
  <Paragraphs>830</Paragraphs>
  <Slides>89</Slides>
  <Notes>47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89</vt:i4>
      </vt:variant>
    </vt:vector>
  </HeadingPairs>
  <TitlesOfParts>
    <vt:vector size="90" baseType="lpstr">
      <vt:lpstr>Oriel</vt:lpstr>
      <vt:lpstr>Épreuve de mise en perspective didactique d’un dossier de recherche</vt:lpstr>
      <vt:lpstr>Plan</vt:lpstr>
      <vt:lpstr>Diapositive 3</vt:lpstr>
      <vt:lpstr>Mon parcours scolaire et professionnel</vt:lpstr>
      <vt:lpstr>Diapositive 5</vt:lpstr>
      <vt:lpstr>Mon sujet de thèse</vt:lpstr>
      <vt:lpstr>Mon sujet de thèse</vt:lpstr>
      <vt:lpstr>Contexte</vt:lpstr>
      <vt:lpstr>Contexte</vt:lpstr>
      <vt:lpstr>Contexte</vt:lpstr>
      <vt:lpstr>Contexte</vt:lpstr>
      <vt:lpstr>Thermodynamique stochastique : Motivation </vt:lpstr>
      <vt:lpstr>Thermodynamique stochastique : Motivation </vt:lpstr>
      <vt:lpstr>Thermodynamique stochastique : Motivation </vt:lpstr>
      <vt:lpstr>Thermodynamique stochastique : Motivation </vt:lpstr>
      <vt:lpstr>Thermodynamique stochastique : Motivation </vt:lpstr>
      <vt:lpstr>Comment définir ces grandeurs fluctuantes ?</vt:lpstr>
      <vt:lpstr>Comment définir ces grandeurs fluctuantes ?</vt:lpstr>
      <vt:lpstr>Comment définir ces grandeurs fluctuantes ?</vt:lpstr>
      <vt:lpstr>Comment définir ces grandeurs fluctuantes ?</vt:lpstr>
      <vt:lpstr>Comment définir ces grandeurs fluctuantes ?</vt:lpstr>
      <vt:lpstr>Comment définir ces grandeurs fluctuantes ?</vt:lpstr>
      <vt:lpstr>Comment définir ces grandeurs fluctuantes ?</vt:lpstr>
      <vt:lpstr>Comment définir ces grandeurs fluctuantes ?</vt:lpstr>
      <vt:lpstr>Comment définir ces grandeurs fluctuantes ?</vt:lpstr>
      <vt:lpstr>Comment définir ces grandeurs fluctuantes ?</vt:lpstr>
      <vt:lpstr>Et en physique ?</vt:lpstr>
      <vt:lpstr>Et en physique ?</vt:lpstr>
      <vt:lpstr>Et en physique ?</vt:lpstr>
      <vt:lpstr>Et en physique ?</vt:lpstr>
      <vt:lpstr>Et en physique ?</vt:lpstr>
      <vt:lpstr>Et en physique ?</vt:lpstr>
      <vt:lpstr>Comportement dans la limite de temps long</vt:lpstr>
      <vt:lpstr>Comportement dans la limite de temps long</vt:lpstr>
      <vt:lpstr>Comportement dans la limite de temps long</vt:lpstr>
      <vt:lpstr>Comportement dans la limite de temps long</vt:lpstr>
      <vt:lpstr>Problématique : problème de conditionnement</vt:lpstr>
      <vt:lpstr>Problématique : problème de conditionnement</vt:lpstr>
      <vt:lpstr>Problématique : problème de conditionnement</vt:lpstr>
      <vt:lpstr>Problématique : problème de conditionnement</vt:lpstr>
      <vt:lpstr>Problématique : problème de conditionnement</vt:lpstr>
      <vt:lpstr>Problématique : problème de conditionnement</vt:lpstr>
      <vt:lpstr>Problématique : problème de conditionnement</vt:lpstr>
      <vt:lpstr>Problématique : problème de conditionnement</vt:lpstr>
      <vt:lpstr>Problématique : problème de conditionnement</vt:lpstr>
      <vt:lpstr>Problématique : problème de conditionnement</vt:lpstr>
      <vt:lpstr>Problématique : problème de conditionnement</vt:lpstr>
      <vt:lpstr>Problématique : problème de conditionnement</vt:lpstr>
      <vt:lpstr>Résolution</vt:lpstr>
      <vt:lpstr>Application au chat</vt:lpstr>
      <vt:lpstr>Conclusion</vt:lpstr>
      <vt:lpstr>Conclusion</vt:lpstr>
      <vt:lpstr>Conclusion</vt:lpstr>
      <vt:lpstr>Conclusion</vt:lpstr>
      <vt:lpstr>Conclusion</vt:lpstr>
      <vt:lpstr>Conclusion</vt:lpstr>
      <vt:lpstr>Conclusion</vt:lpstr>
      <vt:lpstr>Conclusion</vt:lpstr>
      <vt:lpstr>Diapositive 59</vt:lpstr>
      <vt:lpstr>Réinvestissementent en tant qu’enseignante</vt:lpstr>
      <vt:lpstr>Réinvestissementent en tant qu’enseignante</vt:lpstr>
      <vt:lpstr>Réinvestissementent en tant qu’enseignante</vt:lpstr>
      <vt:lpstr>Réinvestissementent en tant qu’enseignante</vt:lpstr>
      <vt:lpstr>Réinvestissementent en tant qu’enseignante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La MISS</vt:lpstr>
      <vt:lpstr>Exemple d’atelier : couleurs du nano-monde</vt:lpstr>
      <vt:lpstr>Réinvestissementent en tant qu’enseignante</vt:lpstr>
      <vt:lpstr>Diapositive 76</vt:lpstr>
      <vt:lpstr>Diapositive 77</vt:lpstr>
      <vt:lpstr>Réinvestissementent en tant qu’enseignante</vt:lpstr>
      <vt:lpstr>Réinvestissementent en tant qu’enseignante</vt:lpstr>
      <vt:lpstr>Réinvestissementent en tant qu’enseignante</vt:lpstr>
      <vt:lpstr>Plan</vt:lpstr>
      <vt:lpstr>Activités diverses</vt:lpstr>
      <vt:lpstr>Activités diverses</vt:lpstr>
      <vt:lpstr>Réinvestissementent en tant qu’enseignante</vt:lpstr>
      <vt:lpstr>Réinvestissementent en tant qu’enseignante</vt:lpstr>
      <vt:lpstr>Réinvestissementent en tant qu’enseignante</vt:lpstr>
      <vt:lpstr>Réinvestissementent en tant qu’enseignante</vt:lpstr>
      <vt:lpstr>Réinvestissementent en tant qu’enseignante</vt:lpstr>
      <vt:lpstr>La MISS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Epreuve de mise en perspective didactique d’un dossier de recherche</dc:title>
  <dc:creator>Lilicha</dc:creator>
  <cp:lastModifiedBy>LENOVO</cp:lastModifiedBy>
  <cp:revision>717</cp:revision>
  <dcterms:created xsi:type="dcterms:W3CDTF">2023-04-15T11:04:40Z</dcterms:created>
  <dcterms:modified xsi:type="dcterms:W3CDTF">2023-06-11T16:35:07Z</dcterms:modified>
</cp:coreProperties>
</file>